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60"/>
  </p:notesMasterIdLst>
  <p:handoutMasterIdLst>
    <p:handoutMasterId r:id="rId61"/>
  </p:handoutMasterIdLst>
  <p:sldIdLst>
    <p:sldId id="256" r:id="rId2"/>
    <p:sldId id="259" r:id="rId3"/>
    <p:sldId id="263" r:id="rId4"/>
    <p:sldId id="264" r:id="rId5"/>
    <p:sldId id="352" r:id="rId6"/>
    <p:sldId id="265" r:id="rId7"/>
    <p:sldId id="353" r:id="rId8"/>
    <p:sldId id="266" r:id="rId9"/>
    <p:sldId id="269" r:id="rId10"/>
    <p:sldId id="270" r:id="rId11"/>
    <p:sldId id="271" r:id="rId12"/>
    <p:sldId id="272" r:id="rId13"/>
    <p:sldId id="273" r:id="rId14"/>
    <p:sldId id="279" r:id="rId15"/>
    <p:sldId id="280" r:id="rId16"/>
    <p:sldId id="281" r:id="rId17"/>
    <p:sldId id="282" r:id="rId18"/>
    <p:sldId id="283" r:id="rId19"/>
    <p:sldId id="284" r:id="rId20"/>
    <p:sldId id="288" r:id="rId21"/>
    <p:sldId id="289" r:id="rId22"/>
    <p:sldId id="291" r:id="rId23"/>
    <p:sldId id="294" r:id="rId24"/>
    <p:sldId id="295" r:id="rId25"/>
    <p:sldId id="297" r:id="rId26"/>
    <p:sldId id="298" r:id="rId27"/>
    <p:sldId id="299" r:id="rId28"/>
    <p:sldId id="303" r:id="rId29"/>
    <p:sldId id="304" r:id="rId30"/>
    <p:sldId id="305" r:id="rId31"/>
    <p:sldId id="306" r:id="rId32"/>
    <p:sldId id="310" r:id="rId33"/>
    <p:sldId id="312" r:id="rId34"/>
    <p:sldId id="313" r:id="rId35"/>
    <p:sldId id="318" r:id="rId36"/>
    <p:sldId id="319" r:id="rId37"/>
    <p:sldId id="320" r:id="rId38"/>
    <p:sldId id="321" r:id="rId39"/>
    <p:sldId id="322" r:id="rId40"/>
    <p:sldId id="324" r:id="rId41"/>
    <p:sldId id="325" r:id="rId42"/>
    <p:sldId id="328" r:id="rId43"/>
    <p:sldId id="329" r:id="rId44"/>
    <p:sldId id="331" r:id="rId45"/>
    <p:sldId id="332" r:id="rId46"/>
    <p:sldId id="335" r:id="rId47"/>
    <p:sldId id="336" r:id="rId48"/>
    <p:sldId id="337" r:id="rId49"/>
    <p:sldId id="339" r:id="rId50"/>
    <p:sldId id="340" r:id="rId51"/>
    <p:sldId id="341" r:id="rId52"/>
    <p:sldId id="342" r:id="rId53"/>
    <p:sldId id="343" r:id="rId54"/>
    <p:sldId id="344" r:id="rId55"/>
    <p:sldId id="348" r:id="rId56"/>
    <p:sldId id="349" r:id="rId57"/>
    <p:sldId id="350" r:id="rId58"/>
    <p:sldId id="351" r:id="rId59"/>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commentAuthors" Target="commentAuthor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t>8/24/13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Drag to draw the lines starting slightly inside the border rather than on the border's edge. If you start dragging too close to the border, PowerPoint creates a new table frame rather than adding to the existing table.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11</a:t>
            </a:fld>
            <a:endParaRPr lang="en-US"/>
          </a:p>
        </p:txBody>
      </p:sp>
    </p:spTree>
    <p:extLst>
      <p:ext uri="{BB962C8B-B14F-4D97-AF65-F5344CB8AC3E}">
        <p14:creationId xmlns:p14="http://schemas.microsoft.com/office/powerpoint/2010/main" val="4111952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When an Excel worksheet is open on the slide, you are actually working in Excel. To return to PowerPoint, click outside the worksheet.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15</a:t>
            </a:fld>
            <a:endParaRPr lang="en-US"/>
          </a:p>
        </p:txBody>
      </p:sp>
    </p:spTree>
    <p:extLst>
      <p:ext uri="{BB962C8B-B14F-4D97-AF65-F5344CB8AC3E}">
        <p14:creationId xmlns:p14="http://schemas.microsoft.com/office/powerpoint/2010/main" val="394387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know a worksheet is open and ready to edit in Excel when it displays the heavy hatched border.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19</a:t>
            </a:fld>
            <a:endParaRPr lang="en-US"/>
          </a:p>
        </p:txBody>
      </p:sp>
    </p:spTree>
    <p:extLst>
      <p:ext uri="{BB962C8B-B14F-4D97-AF65-F5344CB8AC3E}">
        <p14:creationId xmlns:p14="http://schemas.microsoft.com/office/powerpoint/2010/main" val="93246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Double-clicking a column border adjusts column width to fit the column’s widest entry.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28</a:t>
            </a:fld>
            <a:endParaRPr lang="en-US"/>
          </a:p>
        </p:txBody>
      </p:sp>
    </p:spTree>
    <p:extLst>
      <p:ext uri="{BB962C8B-B14F-4D97-AF65-F5344CB8AC3E}">
        <p14:creationId xmlns:p14="http://schemas.microsoft.com/office/powerpoint/2010/main" val="1185293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Width setting in the Table Size group controls the width of the entire table; the Width setting in the Cell Size group controls the width of only the column in which the active cell is located. The active cell is the one containing the insertion point.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30</a:t>
            </a:fld>
            <a:endParaRPr lang="en-US"/>
          </a:p>
        </p:txBody>
      </p:sp>
    </p:spTree>
    <p:extLst>
      <p:ext uri="{BB962C8B-B14F-4D97-AF65-F5344CB8AC3E}">
        <p14:creationId xmlns:p14="http://schemas.microsoft.com/office/powerpoint/2010/main" val="1874262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When you move the I-beam pointer over rotated or stacked text, its orientation changes to match the text orientation.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37</a:t>
            </a:fld>
            <a:endParaRPr lang="en-US"/>
          </a:p>
        </p:txBody>
      </p:sp>
    </p:spTree>
    <p:extLst>
      <p:ext uri="{BB962C8B-B14F-4D97-AF65-F5344CB8AC3E}">
        <p14:creationId xmlns:p14="http://schemas.microsoft.com/office/powerpoint/2010/main" val="1338903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Shading button also shows the latest shading color you chose making it easy to apply the same color again.</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To insert two values in a cell, set left alignment and type the first value, then press </a:t>
            </a:r>
            <a:r>
              <a:rPr lang="en-US" b="1" i="0" u="none" strike="noStrike" baseline="0" smtClean="0">
                <a:latin typeface="Segoe"/>
                <a:ea typeface="ＭＳ ゴシック"/>
              </a:rPr>
              <a:t>Ctrl</a:t>
            </a:r>
            <a:r>
              <a:rPr lang="en-US" b="0" i="0" u="none" strike="noStrike" baseline="0" smtClean="0">
                <a:latin typeface="Segoe"/>
                <a:ea typeface="ＭＳ ゴシック"/>
              </a:rPr>
              <a:t>+</a:t>
            </a:r>
            <a:r>
              <a:rPr lang="en-US" b="1" i="0" u="none" strike="noStrike" baseline="0" smtClean="0">
                <a:latin typeface="Segoe"/>
                <a:ea typeface="ＭＳ ゴシック"/>
              </a:rPr>
              <a:t>Tab</a:t>
            </a:r>
            <a:r>
              <a:rPr lang="en-US" b="0" i="0" u="none" strike="noStrike" baseline="0" smtClean="0">
                <a:latin typeface="Segoe"/>
                <a:ea typeface="ＭＳ ゴシック"/>
              </a:rPr>
              <a:t> or use the spacebar to move to the other half of the cell to type the second value.</a:t>
            </a:r>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smtClean="0">
              <a:latin typeface="Segoe"/>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48</a:t>
            </a:fld>
            <a:endParaRPr lang="en-US"/>
          </a:p>
        </p:txBody>
      </p:sp>
    </p:spTree>
    <p:extLst>
      <p:ext uri="{BB962C8B-B14F-4D97-AF65-F5344CB8AC3E}">
        <p14:creationId xmlns:p14="http://schemas.microsoft.com/office/powerpoint/2010/main" val="3268775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18B51F-3C4A-CA46-8545-2327C2E6BCA6}" type="datetimeFigureOut">
              <a:t>8/24/13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EE39E7-D7CB-864B-B623-AB04C5C144ED}" type="slidenum">
              <a:t>‹#›</a:t>
            </a:fld>
            <a:endParaRPr lang="en-US"/>
          </a:p>
        </p:txBody>
      </p:sp>
    </p:spTree>
    <p:extLst>
      <p:ext uri="{BB962C8B-B14F-4D97-AF65-F5344CB8AC3E}">
        <p14:creationId xmlns:p14="http://schemas.microsoft.com/office/powerpoint/2010/main" val="794186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5900"/>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DD590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DD5900"/>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DD5900"/>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DD5900"/>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a:latin typeface="Segoe"/>
                <a:ea typeface="ＭＳ ゴシック"/>
              </a:rPr>
              <a:t>Adding Tables to Slides</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DD5900"/>
                </a:solidFill>
              </a:rPr>
              <a:t>Lesson 5</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DD5900"/>
                </a:solidFill>
                <a:latin typeface="Segoe UI Semibold" panose="020B0702040204020203" pitchFamily="34" charset="0"/>
              </a:rPr>
              <a:t>Microsoft</a:t>
            </a:r>
            <a:r>
              <a:rPr lang="en-US" sz="4800" b="1" dirty="0" smtClean="0">
                <a:solidFill>
                  <a:srgbClr val="DD5900"/>
                </a:solidFill>
                <a:latin typeface="+mn-lt"/>
              </a:rPr>
              <a:t> </a:t>
            </a:r>
            <a:r>
              <a:rPr lang="en-US" sz="4800" b="1" dirty="0" smtClean="0">
                <a:solidFill>
                  <a:srgbClr val="FF6600"/>
                </a:solidFill>
                <a:latin typeface="+mn-lt"/>
              </a:rPr>
              <a:t>Powerpoint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When you release </a:t>
            </a:r>
            <a:br>
              <a:rPr lang="en-US" b="0" i="0" u="none" strike="noStrike" baseline="0" smtClean="0">
                <a:latin typeface="Segoe"/>
                <a:ea typeface="ＭＳ ゴシック"/>
              </a:rPr>
            </a:br>
            <a:r>
              <a:rPr lang="en-US" b="0" i="0" u="none" strike="noStrike" baseline="0" smtClean="0">
                <a:latin typeface="Segoe"/>
                <a:ea typeface="ＭＳ ゴシック"/>
              </a:rPr>
              <a:t>the mouse button, </a:t>
            </a:r>
            <a:br>
              <a:rPr lang="en-US" b="0" i="0" u="none" strike="noStrike" baseline="0" smtClean="0">
                <a:latin typeface="Segoe"/>
                <a:ea typeface="ＭＳ ゴシック"/>
              </a:rPr>
            </a:br>
            <a:r>
              <a:rPr lang="en-US" b="0" i="0" u="none" strike="noStrike" baseline="0" smtClean="0">
                <a:latin typeface="Segoe"/>
                <a:ea typeface="ＭＳ ゴシック"/>
              </a:rPr>
              <a:t>the new table </a:t>
            </a:r>
            <a:br>
              <a:rPr lang="en-US" b="0" i="0" u="none" strike="noStrike" baseline="0" smtClean="0">
                <a:latin typeface="Segoe"/>
                <a:ea typeface="ＭＳ ゴシック"/>
              </a:rPr>
            </a:br>
            <a:r>
              <a:rPr lang="en-US" b="0" i="0" u="none" strike="noStrike" baseline="0" smtClean="0">
                <a:latin typeface="Segoe"/>
                <a:ea typeface="ＭＳ ゴシック"/>
              </a:rPr>
              <a:t>appears (which </a:t>
            </a:r>
            <a:br>
              <a:rPr lang="en-US" b="0" i="0" u="none" strike="noStrike" baseline="0" smtClean="0">
                <a:latin typeface="Segoe"/>
                <a:ea typeface="ＭＳ ゴシック"/>
              </a:rPr>
            </a:br>
            <a:r>
              <a:rPr lang="en-US" b="0" i="0" u="none" strike="noStrike" baseline="0" smtClean="0">
                <a:latin typeface="Segoe"/>
                <a:ea typeface="ＭＳ ゴシック"/>
              </a:rPr>
              <a:t>has only one big </a:t>
            </a:r>
            <a:br>
              <a:rPr lang="en-US" b="0" i="0" u="none" strike="noStrike" baseline="0" smtClean="0">
                <a:latin typeface="Segoe"/>
                <a:ea typeface="ＭＳ ゴシック"/>
              </a:rPr>
            </a:br>
            <a:r>
              <a:rPr lang="en-US" b="0" i="0" u="none" strike="noStrike" baseline="0" smtClean="0">
                <a:latin typeface="Segoe"/>
                <a:ea typeface="ＭＳ ゴシック"/>
              </a:rPr>
              <a:t>cell), and the </a:t>
            </a:r>
            <a:br>
              <a:rPr lang="en-US" b="0" i="0" u="none" strike="noStrike" baseline="0" smtClean="0">
                <a:latin typeface="Segoe"/>
                <a:ea typeface="ＭＳ ゴシック"/>
              </a:rPr>
            </a:br>
            <a:r>
              <a:rPr lang="en-US" b="0" i="0" u="none" strike="noStrike" baseline="0" smtClean="0">
                <a:latin typeface="Segoe"/>
                <a:ea typeface="ＭＳ ゴシック"/>
              </a:rPr>
              <a:t>Table Tools Design </a:t>
            </a:r>
            <a:br>
              <a:rPr lang="en-US" b="0" i="0" u="none" strike="noStrike" baseline="0" smtClean="0">
                <a:latin typeface="Segoe"/>
                <a:ea typeface="ＭＳ ゴシック"/>
              </a:rPr>
            </a:br>
            <a:r>
              <a:rPr lang="en-US" b="0" i="0" u="none" strike="noStrike" baseline="0" smtClean="0">
                <a:latin typeface="Segoe"/>
                <a:ea typeface="ＭＳ ゴシック"/>
              </a:rPr>
              <a:t>tab is displayed </a:t>
            </a:r>
            <a:br>
              <a:rPr lang="en-US" b="0" i="0" u="none" strike="noStrike" baseline="0" smtClean="0">
                <a:latin typeface="Segoe"/>
                <a:ea typeface="ＭＳ ゴシック"/>
              </a:rPr>
            </a:br>
            <a:r>
              <a:rPr lang="en-US" b="0" i="0" u="none" strike="noStrike" baseline="0" smtClean="0">
                <a:latin typeface="Segoe"/>
                <a:ea typeface="ＭＳ ゴシック"/>
              </a:rPr>
              <a:t>(right).</a:t>
            </a:r>
          </a:p>
          <a:p>
            <a:pPr lvl="1" rtl="0">
              <a:buAutoNum type="arabicPeriod" startAt="4"/>
            </a:pPr>
            <a:r>
              <a:rPr lang="en-US" b="0" i="0" u="none" strike="noStrike" baseline="0" smtClean="0">
                <a:latin typeface="Segoe"/>
                <a:ea typeface="ＭＳ ゴシック"/>
              </a:rPr>
              <a:t>On the Table Tools </a:t>
            </a:r>
            <a:br>
              <a:rPr lang="en-US" b="0" i="0" u="none" strike="noStrike" baseline="0" smtClean="0">
                <a:latin typeface="Segoe"/>
                <a:ea typeface="ＭＳ ゴシック"/>
              </a:rPr>
            </a:br>
            <a:r>
              <a:rPr lang="en-US" b="0" i="0" u="none" strike="noStrike" baseline="0" smtClean="0">
                <a:latin typeface="Segoe"/>
                <a:ea typeface="ＭＳ ゴシック"/>
              </a:rPr>
              <a:t>Design tab, click </a:t>
            </a:r>
            <a:r>
              <a:rPr lang="en-US" b="1" i="0" u="none" strike="noStrike" baseline="0" smtClean="0">
                <a:latin typeface="Segoe"/>
                <a:ea typeface="ＭＳ ゴシック"/>
              </a:rPr>
              <a:t>Draw Table</a:t>
            </a:r>
            <a:r>
              <a:rPr lang="en-US" b="0" i="0" u="none" strike="noStrike" baseline="0" smtClean="0">
                <a:latin typeface="Segoe"/>
                <a:ea typeface="ＭＳ ゴシック"/>
              </a:rPr>
              <a:t> in the Draw Borders command group. The mouse pointer becomes a pencil again.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05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0800" y="1600200"/>
            <a:ext cx="4851400" cy="3089576"/>
          </a:xfrm>
          <a:prstGeom prst="rect">
            <a:avLst/>
          </a:prstGeom>
        </p:spPr>
      </p:pic>
    </p:spTree>
    <p:extLst>
      <p:ext uri="{BB962C8B-B14F-4D97-AF65-F5344CB8AC3E}">
        <p14:creationId xmlns:p14="http://schemas.microsoft.com/office/powerpoint/2010/main" val="123482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and drag to draw a </a:t>
            </a:r>
            <a:r>
              <a:rPr lang="en-US" b="1" i="0" u="none" strike="noStrike" baseline="0" smtClean="0">
                <a:latin typeface="Segoe"/>
                <a:ea typeface="ＭＳ ゴシック"/>
              </a:rPr>
              <a:t>horizontal line</a:t>
            </a:r>
            <a:r>
              <a:rPr lang="en-US" b="0" i="0" u="none" strike="noStrike" baseline="0" smtClean="0">
                <a:latin typeface="Segoe"/>
                <a:ea typeface="ＭＳ ゴシック"/>
              </a:rPr>
              <a:t> that divides the table horizontally. A dotted horizontal line appears.  Release the </a:t>
            </a:r>
            <a:r>
              <a:rPr lang="en-US" b="1" i="0" u="none" strike="noStrike" baseline="0" smtClean="0">
                <a:latin typeface="Segoe"/>
                <a:ea typeface="ＭＳ ゴシック"/>
              </a:rPr>
              <a:t>mouse button</a:t>
            </a:r>
            <a:r>
              <a:rPr lang="en-US" b="0" i="0" u="none" strike="noStrike" baseline="0" smtClean="0">
                <a:latin typeface="Segoe"/>
                <a:ea typeface="ＭＳ ゴシック"/>
              </a:rPr>
              <a:t> to accept it.</a:t>
            </a:r>
          </a:p>
          <a:p>
            <a:pPr lvl="0" rtl="0"/>
            <a:r>
              <a:rPr lang="en-US" b="0" i="0" u="none" strike="noStrike" baseline="0" smtClean="0">
                <a:latin typeface="Segoe"/>
                <a:ea typeface="ＭＳ ゴシック"/>
              </a:rPr>
              <a:t>The drawing pencil mouse pointer should stay on; if it turns itself off, click the </a:t>
            </a:r>
            <a:r>
              <a:rPr lang="en-US" b="1" i="0" u="none" strike="noStrike" baseline="0" smtClean="0">
                <a:latin typeface="Segoe"/>
                <a:ea typeface="ＭＳ ゴシック"/>
              </a:rPr>
              <a:t>Draw Table</a:t>
            </a:r>
            <a:r>
              <a:rPr lang="en-US" b="0" i="0" u="none" strike="noStrike" baseline="0" smtClean="0">
                <a:latin typeface="Segoe"/>
                <a:ea typeface="ＭＳ ゴシック"/>
              </a:rPr>
              <a:t> button again to re-enable it.</a:t>
            </a:r>
          </a:p>
          <a:p>
            <a:pPr lvl="1" rtl="0">
              <a:buFont typeface="+mj-lt"/>
              <a:buAutoNum type="arabicPeriod" startAt="7"/>
            </a:pPr>
            <a:r>
              <a:rPr lang="en-US" b="0" i="0" u="none" strike="noStrike" baseline="0" smtClean="0">
                <a:latin typeface="Segoe"/>
                <a:ea typeface="ＭＳ ゴシック"/>
              </a:rPr>
              <a:t>Drag a </a:t>
            </a:r>
            <a:r>
              <a:rPr lang="en-US" b="1" i="0" u="none" strike="noStrike" baseline="0" smtClean="0">
                <a:latin typeface="Segoe"/>
                <a:ea typeface="ＭＳ ゴシック"/>
              </a:rPr>
              <a:t>vertical line</a:t>
            </a:r>
            <a:r>
              <a:rPr lang="en-US" b="0" i="0" u="none" strike="noStrike" baseline="0" smtClean="0">
                <a:latin typeface="Segoe"/>
                <a:ea typeface="ＭＳ ゴシック"/>
              </a:rPr>
              <a:t> through the middle of the table to divide it vertically.</a:t>
            </a:r>
          </a:p>
          <a:p>
            <a:pPr lvl="1">
              <a:buFont typeface="+mj-lt"/>
              <a:buAutoNum type="arabicPeriod" startAt="7"/>
            </a:pPr>
            <a:r>
              <a:rPr lang="en-US">
                <a:latin typeface="Segoe"/>
                <a:ea typeface="ＭＳ ゴシック"/>
              </a:rPr>
              <a:t>Drag </a:t>
            </a:r>
            <a:r>
              <a:rPr lang="en-US" b="1">
                <a:latin typeface="Segoe"/>
                <a:ea typeface="ＭＳ ゴシック"/>
              </a:rPr>
              <a:t>another vertical line</a:t>
            </a:r>
            <a:r>
              <a:rPr lang="en-US">
                <a:latin typeface="Segoe"/>
                <a:ea typeface="ＭＳ ゴシック"/>
              </a:rPr>
              <a:t> that divides only the lower-right cell of the table vertically.</a:t>
            </a:r>
          </a:p>
          <a:p>
            <a:pPr lvl="1" rtl="0">
              <a:buFont typeface="+mj-lt"/>
              <a:buAutoNum type="arabicPeriod" startAt="7"/>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15841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Drag </a:t>
            </a:r>
            <a:r>
              <a:rPr lang="en-US" b="1" i="0" u="none" strike="noStrike" baseline="0" smtClean="0">
                <a:latin typeface="Segoe"/>
                <a:ea typeface="ＭＳ ゴシック"/>
              </a:rPr>
              <a:t>another horizontal line</a:t>
            </a:r>
            <a:r>
              <a:rPr lang="en-US" b="0" i="0" u="none" strike="noStrike" baseline="0" smtClean="0">
                <a:latin typeface="Segoe"/>
                <a:ea typeface="ＭＳ ゴシック"/>
              </a:rPr>
              <a:t> that divides only the lower-right cells of the table horizontally. The figure below shows the completed table.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05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895600"/>
            <a:ext cx="7069667" cy="2621215"/>
          </a:xfrm>
          <a:prstGeom prst="rect">
            <a:avLst/>
          </a:prstGeom>
        </p:spPr>
      </p:pic>
    </p:spTree>
    <p:extLst>
      <p:ext uri="{BB962C8B-B14F-4D97-AF65-F5344CB8AC3E}">
        <p14:creationId xmlns:p14="http://schemas.microsoft.com/office/powerpoint/2010/main" val="2051165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latin typeface="Segoe"/>
                <a:ea typeface="ＭＳ ゴシック"/>
              </a:rPr>
              <a:t>Press </a:t>
            </a:r>
            <a:r>
              <a:rPr lang="en-US" b="1" i="0" u="none" strike="noStrike" baseline="0" smtClean="0">
                <a:latin typeface="Segoe"/>
                <a:ea typeface="ＭＳ ゴシック"/>
              </a:rPr>
              <a:t>Esc</a:t>
            </a:r>
            <a:r>
              <a:rPr lang="en-US" b="0" i="0" u="none" strike="noStrike" baseline="0" smtClean="0">
                <a:latin typeface="Segoe"/>
                <a:ea typeface="ＭＳ ゴシック"/>
              </a:rPr>
              <a:t> to turn off </a:t>
            </a:r>
            <a:br>
              <a:rPr lang="en-US" b="0" i="0" u="none" strike="noStrike" baseline="0" smtClean="0">
                <a:latin typeface="Segoe"/>
                <a:ea typeface="ＭＳ ゴシック"/>
              </a:rPr>
            </a:br>
            <a:r>
              <a:rPr lang="en-US" b="0" i="0" u="none" strike="noStrike" baseline="0" smtClean="0">
                <a:latin typeface="Segoe"/>
                <a:ea typeface="ＭＳ ゴシック"/>
              </a:rPr>
              <a:t>the pencil cursor on </a:t>
            </a:r>
            <a:br>
              <a:rPr lang="en-US" b="0" i="0" u="none" strike="noStrike" baseline="0" smtClean="0">
                <a:latin typeface="Segoe"/>
                <a:ea typeface="ＭＳ ゴシック"/>
              </a:rPr>
            </a:br>
            <a:r>
              <a:rPr lang="en-US" b="0" i="0" u="none" strike="noStrike" baseline="0" smtClean="0">
                <a:latin typeface="Segoe"/>
                <a:ea typeface="ＭＳ ゴシック"/>
              </a:rPr>
              <a:t>the mouse pointer.</a:t>
            </a:r>
          </a:p>
          <a:p>
            <a:pPr lvl="1" rtl="0">
              <a:buAutoNum type="arabicPeriod" startAt="10"/>
            </a:pPr>
            <a:r>
              <a:rPr lang="en-US" b="0" i="0" u="none" strike="noStrike" baseline="0" smtClean="0">
                <a:latin typeface="Segoe"/>
                <a:ea typeface="ＭＳ ゴシック"/>
              </a:rPr>
              <a:t>Type the text shown at </a:t>
            </a:r>
            <a:br>
              <a:rPr lang="en-US" b="0" i="0" u="none" strike="noStrike" baseline="0" smtClean="0">
                <a:latin typeface="Segoe"/>
                <a:ea typeface="ＭＳ ゴシック"/>
              </a:rPr>
            </a:br>
            <a:r>
              <a:rPr lang="en-US" b="0" i="0" u="none" strike="noStrike" baseline="0" smtClean="0">
                <a:latin typeface="Segoe"/>
                <a:ea typeface="ＭＳ ゴシック"/>
              </a:rPr>
              <a:t>right into the slide’s </a:t>
            </a:r>
            <a:br>
              <a:rPr lang="en-US" b="0" i="0" u="none" strike="noStrike" baseline="0" smtClean="0">
                <a:latin typeface="Segoe"/>
                <a:ea typeface="ＭＳ ゴシック"/>
              </a:rPr>
            </a:br>
            <a:r>
              <a:rPr lang="en-US" b="0" i="0" u="none" strike="noStrike" baseline="0" smtClean="0">
                <a:latin typeface="Segoe"/>
                <a:ea typeface="ＭＳ ゴシック"/>
              </a:rPr>
              <a:t>title placeholder and </a:t>
            </a:r>
            <a:br>
              <a:rPr lang="en-US" b="0" i="0" u="none" strike="noStrike" baseline="0" smtClean="0">
                <a:latin typeface="Segoe"/>
                <a:ea typeface="ＭＳ ゴシック"/>
              </a:rPr>
            </a:br>
            <a:r>
              <a:rPr lang="en-US" b="0" i="0" u="none" strike="noStrike" baseline="0" smtClean="0">
                <a:latin typeface="Segoe"/>
                <a:ea typeface="ＭＳ ゴシック"/>
              </a:rPr>
              <a:t>into the table. You will </a:t>
            </a:r>
            <a:br>
              <a:rPr lang="en-US" b="0" i="0" u="none" strike="noStrike" baseline="0" smtClean="0">
                <a:latin typeface="Segoe"/>
                <a:ea typeface="ＭＳ ゴシック"/>
              </a:rPr>
            </a:br>
            <a:r>
              <a:rPr lang="en-US" b="0" i="0" u="none" strike="noStrike" baseline="0" smtClean="0">
                <a:latin typeface="Segoe"/>
                <a:ea typeface="ＭＳ ゴシック"/>
              </a:rPr>
              <a:t>format this table later </a:t>
            </a:r>
            <a:br>
              <a:rPr lang="en-US" b="0" i="0" u="none" strike="noStrike" baseline="0" smtClean="0">
                <a:latin typeface="Segoe"/>
                <a:ea typeface="ＭＳ ゴシック"/>
              </a:rPr>
            </a:br>
            <a:r>
              <a:rPr lang="en-US" b="0" i="0" u="none" strike="noStrike" baseline="0" smtClean="0">
                <a:latin typeface="Segoe"/>
                <a:ea typeface="ＭＳ ゴシック"/>
              </a:rPr>
              <a:t>in the lesson.</a:t>
            </a:r>
          </a:p>
          <a:p>
            <a:pPr lvl="1" rtl="0">
              <a:buAutoNum type="arabicPeriod" startAt="10"/>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5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600200"/>
            <a:ext cx="4157133" cy="3113046"/>
          </a:xfrm>
          <a:prstGeom prst="rect">
            <a:avLst/>
          </a:prstGeom>
        </p:spPr>
      </p:pic>
    </p:spTree>
    <p:extLst>
      <p:ext uri="{BB962C8B-B14F-4D97-AF65-F5344CB8AC3E}">
        <p14:creationId xmlns:p14="http://schemas.microsoft.com/office/powerpoint/2010/main" val="3213443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an Excel Worksheet</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ATMs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Insert a </a:t>
            </a:r>
            <a:r>
              <a:rPr lang="en-US" b="1" i="0" u="none" strike="noStrike" baseline="0" smtClean="0">
                <a:latin typeface="Segoe"/>
                <a:ea typeface="ＭＳ ゴシック"/>
              </a:rPr>
              <a:t>new slide</a:t>
            </a:r>
            <a:r>
              <a:rPr lang="en-US" b="0" i="0" u="none" strike="noStrike" baseline="0" smtClean="0">
                <a:latin typeface="Segoe"/>
                <a:ea typeface="ＭＳ ゴシック"/>
              </a:rPr>
              <a:t> at the end of the presentation with the Title Only layout.</a:t>
            </a:r>
          </a:p>
          <a:p>
            <a:pPr lvl="1" rtl="0"/>
            <a:r>
              <a:rPr lang="en-US" b="0" i="0" u="none" strike="noStrike" baseline="0" smtClean="0">
                <a:latin typeface="Segoe"/>
                <a:ea typeface="ＭＳ ゴシック"/>
              </a:rPr>
              <a:t>Type the slide title </a:t>
            </a:r>
            <a:r>
              <a:rPr lang="en-US" b="1" i="0" u="none" strike="noStrike" baseline="0" smtClean="0">
                <a:latin typeface="Segoe"/>
                <a:ea typeface="ＭＳ ゴシック"/>
              </a:rPr>
              <a:t>ATM Cost Analysis</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away from the title text box</a:t>
            </a:r>
            <a:r>
              <a:rPr lang="en-US" b="0" i="0" u="none" strike="noStrike" baseline="0" smtClean="0">
                <a:latin typeface="Segoe"/>
                <a:ea typeface="ＭＳ ゴシック"/>
              </a:rPr>
              <a:t>, and then click the </a:t>
            </a:r>
            <a:r>
              <a:rPr lang="en-US" b="1" i="0" u="none" strike="noStrike" baseline="0" smtClean="0">
                <a:latin typeface="Segoe"/>
                <a:ea typeface="ＭＳ ゴシック"/>
              </a:rPr>
              <a:t>Insert</a:t>
            </a:r>
            <a:r>
              <a:rPr lang="en-US" b="0" i="0" u="none" strike="noStrike" baseline="0" smtClean="0">
                <a:latin typeface="Segoe"/>
                <a:ea typeface="ＭＳ ゴシック"/>
              </a:rPr>
              <a:t> tab, click the </a:t>
            </a:r>
            <a:r>
              <a:rPr lang="en-US" b="1" i="0" u="none" strike="noStrike" baseline="0" smtClean="0">
                <a:latin typeface="Segoe"/>
                <a:ea typeface="ＭＳ ゴシック"/>
              </a:rPr>
              <a:t>Table</a:t>
            </a:r>
            <a:r>
              <a:rPr lang="en-US" b="0" i="0" u="none" strike="noStrike" baseline="0" smtClean="0">
                <a:latin typeface="Segoe"/>
                <a:ea typeface="ＭＳ ゴシック"/>
              </a:rPr>
              <a:t> </a:t>
            </a:r>
            <a:r>
              <a:rPr lang="en-US" b="1" i="0" u="none" strike="noStrike" baseline="0" smtClean="0">
                <a:latin typeface="Segoe"/>
                <a:ea typeface="ＭＳ ゴシック"/>
              </a:rPr>
              <a:t>drop-down arrow</a:t>
            </a:r>
            <a:r>
              <a:rPr lang="en-US" b="0" i="0" u="none" strike="noStrike" baseline="0" smtClean="0">
                <a:latin typeface="Segoe"/>
                <a:ea typeface="ＭＳ ゴシック"/>
              </a:rPr>
              <a:t>, and then click </a:t>
            </a:r>
            <a:r>
              <a:rPr lang="en-US" b="1" i="0" u="none" strike="noStrike" baseline="0" smtClean="0">
                <a:latin typeface="Segoe"/>
                <a:ea typeface="ＭＳ ゴシック"/>
              </a:rPr>
              <a:t>Excel Spreadsheet</a:t>
            </a:r>
            <a:r>
              <a:rPr lang="en-US" b="0" i="0" u="none" strike="noStrike" baseline="0" smtClean="0">
                <a:latin typeface="Segoe"/>
                <a:ea typeface="ＭＳ ゴシック"/>
              </a:rPr>
              <a:t>. PowerPoint creates a small Excel worksheet on the slide. Note that the PowerPoint Ribbon has been replaced by the Excel Ribbon but the title bar still shows ATMs Final.</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196670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an Excel Worksheet</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en-US" b="0" i="0" u="none" strike="noStrike" baseline="0" smtClean="0">
                <a:latin typeface="Segoe"/>
                <a:ea typeface="ＭＳ ゴシック"/>
              </a:rPr>
              <a:t>Resize the </a:t>
            </a:r>
            <a:br>
              <a:rPr lang="en-US" b="0" i="0" u="none" strike="noStrike" baseline="0" smtClean="0">
                <a:latin typeface="Segoe"/>
                <a:ea typeface="ＭＳ ゴシック"/>
              </a:rPr>
            </a:br>
            <a:r>
              <a:rPr lang="en-US" b="1" i="0" u="none" strike="noStrike" baseline="0" smtClean="0">
                <a:latin typeface="Segoe"/>
                <a:ea typeface="ＭＳ ゴシック"/>
              </a:rPr>
              <a:t>worksheet </a:t>
            </a:r>
            <a:br>
              <a:rPr lang="en-US" b="1" i="0" u="none" strike="noStrike" baseline="0" smtClean="0">
                <a:latin typeface="Segoe"/>
                <a:ea typeface="ＭＳ ゴシック"/>
              </a:rPr>
            </a:br>
            <a:r>
              <a:rPr lang="en-US" b="1" i="0" u="none" strike="noStrike" baseline="0" smtClean="0">
                <a:latin typeface="Segoe"/>
                <a:ea typeface="ＭＳ ゴシック"/>
              </a:rPr>
              <a:t>object</a:t>
            </a:r>
            <a:r>
              <a:rPr lang="en-US" b="0" i="0" u="none" strike="noStrike" baseline="0" smtClean="0">
                <a:latin typeface="Segoe"/>
                <a:ea typeface="ＭＳ ゴシック"/>
              </a:rPr>
              <a:t> by </a:t>
            </a:r>
            <a:br>
              <a:rPr lang="en-US" b="0" i="0" u="none" strike="noStrike" baseline="0" smtClean="0">
                <a:latin typeface="Segoe"/>
                <a:ea typeface="ＭＳ ゴシック"/>
              </a:rPr>
            </a:br>
            <a:r>
              <a:rPr lang="en-US" b="0" i="0" u="none" strike="noStrike" baseline="0" smtClean="0">
                <a:latin typeface="Segoe"/>
                <a:ea typeface="ＭＳ ゴシック"/>
              </a:rPr>
              <a:t>dragging the </a:t>
            </a:r>
            <a:br>
              <a:rPr lang="en-US" b="0" i="0" u="none" strike="noStrike" baseline="0" smtClean="0">
                <a:latin typeface="Segoe"/>
                <a:ea typeface="ＭＳ ゴシック"/>
              </a:rPr>
            </a:br>
            <a:r>
              <a:rPr lang="en-US" b="0" i="0" u="none" strike="noStrike" baseline="0" smtClean="0">
                <a:latin typeface="Segoe"/>
                <a:ea typeface="ＭＳ ゴシック"/>
              </a:rPr>
              <a:t>lower-right </a:t>
            </a:r>
            <a:br>
              <a:rPr lang="en-US" b="0" i="0" u="none" strike="noStrike" baseline="0" smtClean="0">
                <a:latin typeface="Segoe"/>
                <a:ea typeface="ＭＳ ゴシック"/>
              </a:rPr>
            </a:br>
            <a:r>
              <a:rPr lang="en-US" b="0" i="0" u="none" strike="noStrike" baseline="0" smtClean="0">
                <a:latin typeface="Segoe"/>
                <a:ea typeface="ＭＳ ゴシック"/>
              </a:rPr>
              <a:t>corner handle </a:t>
            </a:r>
            <a:br>
              <a:rPr lang="en-US" b="0" i="0" u="none" strike="noStrike" baseline="0" smtClean="0">
                <a:latin typeface="Segoe"/>
                <a:ea typeface="ＭＳ ゴシック"/>
              </a:rPr>
            </a:br>
            <a:r>
              <a:rPr lang="en-US" b="0" i="0" u="none" strike="noStrike" baseline="0" smtClean="0">
                <a:latin typeface="Segoe"/>
                <a:ea typeface="ＭＳ ゴシック"/>
              </a:rPr>
              <a:t>diagonally to </a:t>
            </a:r>
            <a:br>
              <a:rPr lang="en-US" b="0" i="0" u="none" strike="noStrike" baseline="0" smtClean="0">
                <a:latin typeface="Segoe"/>
                <a:ea typeface="ＭＳ ゴシック"/>
              </a:rPr>
            </a:br>
            <a:r>
              <a:rPr lang="en-US" b="0" i="0" u="none" strike="noStrike" baseline="0" smtClean="0">
                <a:latin typeface="Segoe"/>
                <a:ea typeface="ＭＳ ゴシック"/>
              </a:rPr>
              <a:t>the right to </a:t>
            </a:r>
            <a:br>
              <a:rPr lang="en-US" b="0" i="0" u="none" strike="noStrike" baseline="0" smtClean="0">
                <a:latin typeface="Segoe"/>
                <a:ea typeface="ＭＳ ゴシック"/>
              </a:rPr>
            </a:br>
            <a:r>
              <a:rPr lang="en-US" b="0" i="0" u="none" strike="noStrike" baseline="0" smtClean="0">
                <a:latin typeface="Segoe"/>
                <a:ea typeface="ＭＳ ゴシック"/>
              </a:rPr>
              <a:t>display columns </a:t>
            </a:r>
            <a:br>
              <a:rPr lang="en-US" b="0" i="0" u="none" strike="noStrike" baseline="0" smtClean="0">
                <a:latin typeface="Segoe"/>
                <a:ea typeface="ＭＳ ゴシック"/>
              </a:rPr>
            </a:br>
            <a:r>
              <a:rPr lang="en-US" b="0" i="0" u="none" strike="noStrike" baseline="0" smtClean="0">
                <a:latin typeface="Segoe"/>
                <a:ea typeface="ＭＳ ゴシック"/>
              </a:rPr>
              <a:t>A through F </a:t>
            </a:r>
            <a:br>
              <a:rPr lang="en-US" b="0" i="0" u="none" strike="noStrike" baseline="0" smtClean="0">
                <a:latin typeface="Segoe"/>
                <a:ea typeface="ＭＳ ゴシック"/>
              </a:rPr>
            </a:br>
            <a:r>
              <a:rPr lang="en-US" b="0" i="0" u="none" strike="noStrike" baseline="0" smtClean="0">
                <a:latin typeface="Segoe"/>
                <a:ea typeface="ＭＳ ゴシック"/>
              </a:rPr>
              <a:t>and rows 1 </a:t>
            </a:r>
            <a:br>
              <a:rPr lang="en-US" b="0" i="0" u="none" strike="noStrike" baseline="0" smtClean="0">
                <a:latin typeface="Segoe"/>
                <a:ea typeface="ＭＳ ゴシック"/>
              </a:rPr>
            </a:br>
            <a:r>
              <a:rPr lang="en-US" b="0" i="0" u="none" strike="noStrike" baseline="0" smtClean="0">
                <a:latin typeface="Segoe"/>
                <a:ea typeface="ＭＳ ゴシック"/>
              </a:rPr>
              <a:t>through 10 (above).</a:t>
            </a:r>
          </a:p>
          <a:p>
            <a:pPr lvl="1" rtl="0">
              <a:lnSpc>
                <a:spcPct val="90000"/>
              </a:lnSpc>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Select All</a:t>
            </a:r>
            <a:r>
              <a:rPr lang="en-US" b="0" i="0" u="none" strike="noStrike" baseline="0" smtClean="0">
                <a:latin typeface="Segoe"/>
                <a:ea typeface="ＭＳ ゴシック"/>
              </a:rPr>
              <a:t> area in the upper-left corner of the worksheet where the column headers and row headers intersect. The entire worksheet is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5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1600200"/>
            <a:ext cx="5050117" cy="3230989"/>
          </a:xfrm>
          <a:prstGeom prst="rect">
            <a:avLst/>
          </a:prstGeom>
        </p:spPr>
      </p:pic>
    </p:spTree>
    <p:extLst>
      <p:ext uri="{BB962C8B-B14F-4D97-AF65-F5344CB8AC3E}">
        <p14:creationId xmlns:p14="http://schemas.microsoft.com/office/powerpoint/2010/main" val="3141528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an Excel Worksheet</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6"/>
            </a:pPr>
            <a:r>
              <a:rPr lang="en-US" sz="2000">
                <a:latin typeface="Segoe"/>
                <a:ea typeface="ＭＳ ゴシック"/>
              </a:rPr>
              <a:t>Click the </a:t>
            </a:r>
            <a:r>
              <a:rPr lang="en-US" sz="2000" b="1">
                <a:latin typeface="Segoe"/>
                <a:ea typeface="ＭＳ ゴシック"/>
              </a:rPr>
              <a:t>Font Size </a:t>
            </a:r>
            <a:br>
              <a:rPr lang="en-US" sz="2000" b="1">
                <a:latin typeface="Segoe"/>
                <a:ea typeface="ＭＳ ゴシック"/>
              </a:rPr>
            </a:br>
            <a:r>
              <a:rPr lang="en-US" sz="2000" b="1">
                <a:latin typeface="Segoe"/>
                <a:ea typeface="ＭＳ ゴシック"/>
              </a:rPr>
              <a:t>drop-down arrow</a:t>
            </a:r>
            <a:r>
              <a:rPr lang="en-US" sz="2000">
                <a:latin typeface="Segoe"/>
                <a:ea typeface="ＭＳ ゴシック"/>
              </a:rPr>
              <a:t> </a:t>
            </a:r>
            <a:br>
              <a:rPr lang="en-US" sz="2000">
                <a:latin typeface="Segoe"/>
                <a:ea typeface="ＭＳ ゴシック"/>
              </a:rPr>
            </a:br>
            <a:r>
              <a:rPr lang="en-US" sz="2000">
                <a:latin typeface="Segoe"/>
                <a:ea typeface="ＭＳ ゴシック"/>
              </a:rPr>
              <a:t>on the Home tab </a:t>
            </a:r>
            <a:br>
              <a:rPr lang="en-US" sz="2000">
                <a:latin typeface="Segoe"/>
                <a:ea typeface="ＭＳ ゴシック"/>
              </a:rPr>
            </a:br>
            <a:r>
              <a:rPr lang="en-US" sz="2000">
                <a:latin typeface="Segoe"/>
                <a:ea typeface="ＭＳ ゴシック"/>
              </a:rPr>
              <a:t>and click </a:t>
            </a:r>
            <a:r>
              <a:rPr lang="en-US" sz="2000" b="1">
                <a:latin typeface="Segoe"/>
                <a:ea typeface="ＭＳ ゴシック"/>
              </a:rPr>
              <a:t>18</a:t>
            </a:r>
            <a:r>
              <a:rPr lang="en-US" sz="2000">
                <a:latin typeface="Times New Roman"/>
                <a:ea typeface="ＭＳ ゴシック"/>
              </a:rPr>
              <a:t>.</a:t>
            </a:r>
          </a:p>
          <a:p>
            <a:pPr lvl="1" rtl="0">
              <a:buAutoNum type="arabicPeriod" startAt="6"/>
            </a:pPr>
            <a:r>
              <a:rPr lang="en-US" sz="2000" b="0" i="0" u="none" strike="noStrike" baseline="0" smtClean="0">
                <a:latin typeface="Segoe"/>
                <a:ea typeface="ＭＳ ゴシック"/>
              </a:rPr>
              <a:t>Type </a:t>
            </a:r>
            <a:r>
              <a:rPr lang="en-US" sz="2000" b="1" i="0" u="none" strike="noStrike" baseline="0" smtClean="0">
                <a:latin typeface="Segoe"/>
                <a:ea typeface="ＭＳ ゴシック"/>
              </a:rPr>
              <a:t>data in the </a:t>
            </a:r>
            <a:br>
              <a:rPr lang="en-US" sz="2000" b="1" i="0" u="none" strike="noStrike" baseline="0" smtClean="0">
                <a:latin typeface="Segoe"/>
                <a:ea typeface="ＭＳ ゴシック"/>
              </a:rPr>
            </a:br>
            <a:r>
              <a:rPr lang="en-US" sz="2000" b="1" i="0" u="none" strike="noStrike" baseline="0" smtClean="0">
                <a:latin typeface="Segoe"/>
                <a:ea typeface="ＭＳ ゴシック"/>
              </a:rPr>
              <a:t>worksheet cells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(right). To move </a:t>
            </a:r>
            <a:br>
              <a:rPr lang="en-US" sz="2000" b="0" i="0" u="none" strike="noStrike" baseline="0" smtClean="0">
                <a:latin typeface="Segoe"/>
                <a:ea typeface="ＭＳ ゴシック"/>
              </a:rPr>
            </a:br>
            <a:r>
              <a:rPr lang="en-US" sz="2000" b="0" i="0" u="none" strike="noStrike" baseline="0" smtClean="0">
                <a:latin typeface="Segoe"/>
                <a:ea typeface="ＭＳ ゴシック"/>
              </a:rPr>
              <a:t>between cells  use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arrow keys</a:t>
            </a:r>
            <a:r>
              <a:rPr lang="en-US" sz="2000" b="0" i="0" u="none" strike="noStrike" baseline="0" smtClean="0">
                <a:latin typeface="Segoe"/>
                <a:ea typeface="ＭＳ ゴシック"/>
              </a:rPr>
              <a:t> on </a:t>
            </a:r>
            <a:br>
              <a:rPr lang="en-US" sz="2000" b="0" i="0" u="none" strike="noStrike" baseline="0" smtClean="0">
                <a:latin typeface="Segoe"/>
                <a:ea typeface="ＭＳ ゴシック"/>
              </a:rPr>
            </a:br>
            <a:r>
              <a:rPr lang="en-US" sz="2000" b="0" i="0" u="none" strike="noStrike" baseline="0" smtClean="0">
                <a:latin typeface="Segoe"/>
                <a:ea typeface="ＭＳ ゴシック"/>
              </a:rPr>
              <a:t>the keyboard or </a:t>
            </a:r>
            <a:br>
              <a:rPr lang="en-US" sz="2000" b="0" i="0" u="none" strike="noStrike" baseline="0" smtClean="0">
                <a:latin typeface="Segoe"/>
                <a:ea typeface="ＭＳ ゴシック"/>
              </a:rPr>
            </a:br>
            <a:r>
              <a:rPr lang="en-US" sz="2000" b="0" i="0" u="none" strike="noStrike" baseline="0" smtClean="0">
                <a:latin typeface="Segoe"/>
                <a:ea typeface="ＭＳ ゴシック"/>
              </a:rPr>
              <a:t>press </a:t>
            </a:r>
            <a:r>
              <a:rPr lang="en-US" sz="2000" b="1" i="0" u="none" strike="noStrike" baseline="0" smtClean="0">
                <a:latin typeface="Segoe"/>
                <a:ea typeface="ＭＳ ゴシック"/>
              </a:rPr>
              <a:t>Tab</a:t>
            </a:r>
            <a:r>
              <a:rPr lang="en-US" sz="2000" b="0" i="0" u="none" strike="noStrike" baseline="0" smtClean="0">
                <a:latin typeface="Segoe"/>
                <a:ea typeface="ＭＳ ゴシック"/>
              </a:rPr>
              <a:t>. To adjust column widths, position the </a:t>
            </a:r>
            <a:r>
              <a:rPr lang="en-US" sz="2000" b="1" i="0" u="none" strike="noStrike" baseline="0" smtClean="0">
                <a:latin typeface="Segoe"/>
                <a:ea typeface="ＭＳ ゴシック"/>
              </a:rPr>
              <a:t>pointer</a:t>
            </a:r>
            <a:r>
              <a:rPr lang="en-US" sz="2000" b="0" i="0" u="none" strike="noStrike" baseline="0" smtClean="0">
                <a:latin typeface="Segoe"/>
                <a:ea typeface="ＭＳ ゴシック"/>
              </a:rPr>
              <a:t> on the border between column headings so the pointer turns into a two-headed arrow and drag to the right until all data appears. The overall size of the embedded Excel spreadsheet expands as needed as you widen the columns.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0510.png"/>
          <p:cNvPicPr>
            <a:picLocks noChangeAspect="1"/>
          </p:cNvPicPr>
          <p:nvPr/>
        </p:nvPicPr>
        <p:blipFill rotWithShape="1">
          <a:blip r:embed="rId2">
            <a:extLst>
              <a:ext uri="{28A0092B-C50C-407E-A947-70E740481C1C}">
                <a14:useLocalDpi xmlns:a14="http://schemas.microsoft.com/office/drawing/2010/main" val="0"/>
              </a:ext>
            </a:extLst>
          </a:blip>
          <a:srcRect l="5694" t="7088" r="3203" b="14232"/>
          <a:stretch/>
        </p:blipFill>
        <p:spPr>
          <a:xfrm>
            <a:off x="4114800" y="1600200"/>
            <a:ext cx="4334934" cy="2819400"/>
          </a:xfrm>
          <a:prstGeom prst="rect">
            <a:avLst/>
          </a:prstGeom>
        </p:spPr>
      </p:pic>
    </p:spTree>
    <p:extLst>
      <p:ext uri="{BB962C8B-B14F-4D97-AF65-F5344CB8AC3E}">
        <p14:creationId xmlns:p14="http://schemas.microsoft.com/office/powerpoint/2010/main" val="314133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an Excel Worksheet</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8"/>
            </a:pPr>
            <a:r>
              <a:rPr lang="en-US">
                <a:latin typeface="Segoe"/>
                <a:ea typeface="ＭＳ ゴシック"/>
              </a:rPr>
              <a:t>Click cell </a:t>
            </a:r>
            <a:r>
              <a:rPr lang="en-US" b="1">
                <a:latin typeface="Segoe"/>
                <a:ea typeface="ＭＳ ゴシック"/>
              </a:rPr>
              <a:t>F5</a:t>
            </a:r>
            <a:r>
              <a:rPr lang="en-US">
                <a:latin typeface="Segoe"/>
                <a:ea typeface="ＭＳ ゴシック"/>
              </a:rPr>
              <a:t> and type the following formula:  </a:t>
            </a:r>
            <a:r>
              <a:rPr lang="en-US" b="1">
                <a:latin typeface="Segoe"/>
                <a:ea typeface="ＭＳ ゴシック"/>
              </a:rPr>
              <a:t>=E5–(B5+C5+D5)</a:t>
            </a:r>
            <a:r>
              <a:rPr lang="en-US">
                <a:latin typeface="Segoe"/>
                <a:ea typeface="ＭＳ ゴシック"/>
              </a:rPr>
              <a:t>. This formula sums the values in B5, C5, and D5, and then subtracts that total from the value in E5.</a:t>
            </a:r>
          </a:p>
          <a:p>
            <a:pPr lvl="1" rtl="0">
              <a:buAutoNum type="arabicPeriod" startAt="8"/>
            </a:pPr>
            <a:r>
              <a:rPr lang="en-US" b="0" i="0" u="none" strike="noStrike" baseline="0" smtClean="0">
                <a:latin typeface="Segoe"/>
                <a:ea typeface="ＭＳ ゴシック"/>
              </a:rPr>
              <a:t>Press </a:t>
            </a:r>
            <a:r>
              <a:rPr lang="en-US" b="1" i="0" u="none" strike="noStrike" baseline="0" smtClean="0">
                <a:latin typeface="Segoe"/>
                <a:ea typeface="ＭＳ ゴシック"/>
              </a:rPr>
              <a:t>Enter</a:t>
            </a:r>
            <a:r>
              <a:rPr lang="en-US" b="0" i="0" u="none" strike="noStrike" baseline="0" smtClean="0">
                <a:latin typeface="Segoe"/>
                <a:ea typeface="ＭＳ ゴシック"/>
              </a:rPr>
              <a:t> to complete the formula.</a:t>
            </a:r>
          </a:p>
          <a:p>
            <a:pPr lvl="1" rtl="0">
              <a:buAutoNum type="arabicPeriod" startAt="8"/>
            </a:pPr>
            <a:r>
              <a:rPr lang="en-US" b="0" i="0" u="none" strike="noStrike" baseline="0" smtClean="0">
                <a:latin typeface="Segoe"/>
                <a:ea typeface="ＭＳ ゴシック"/>
              </a:rPr>
              <a:t>Click cell </a:t>
            </a:r>
            <a:r>
              <a:rPr lang="en-US" b="1" i="0" u="none" strike="noStrike" baseline="0" smtClean="0">
                <a:latin typeface="Segoe"/>
                <a:ea typeface="ＭＳ ゴシック"/>
              </a:rPr>
              <a:t>F5</a:t>
            </a:r>
            <a:r>
              <a:rPr lang="en-US" b="0" i="0" u="none" strike="noStrike" baseline="0" smtClean="0">
                <a:latin typeface="Segoe"/>
                <a:ea typeface="ＭＳ ゴシック"/>
              </a:rPr>
              <a:t>, and then click the </a:t>
            </a:r>
            <a:r>
              <a:rPr lang="en-US" b="1" i="0" u="none" strike="noStrike" baseline="0" smtClean="0">
                <a:latin typeface="Segoe"/>
                <a:ea typeface="ＭＳ ゴシック"/>
              </a:rPr>
              <a:t>Copy</a:t>
            </a:r>
            <a:r>
              <a:rPr lang="en-US" b="0" i="0" u="none" strike="noStrike" baseline="0" smtClean="0">
                <a:latin typeface="Segoe"/>
                <a:ea typeface="ＭＳ ゴシック"/>
              </a:rPr>
              <a:t> button on the Home tab. Then click and drag over cells </a:t>
            </a:r>
            <a:r>
              <a:rPr lang="en-US" b="1" i="0" u="none" strike="noStrike" baseline="0" smtClean="0">
                <a:latin typeface="Segoe"/>
                <a:ea typeface="ＭＳ ゴシック"/>
              </a:rPr>
              <a:t>F6</a:t>
            </a:r>
            <a:r>
              <a:rPr lang="en-US" b="0" i="0" u="none" strike="noStrike" baseline="0" smtClean="0">
                <a:latin typeface="Segoe"/>
                <a:ea typeface="ＭＳ ゴシック"/>
              </a:rPr>
              <a:t> through </a:t>
            </a:r>
            <a:r>
              <a:rPr lang="en-US" b="1" i="0" u="none" strike="noStrike" baseline="0" smtClean="0">
                <a:latin typeface="Segoe"/>
                <a:ea typeface="ＭＳ ゴシック"/>
              </a:rPr>
              <a:t>F9</a:t>
            </a:r>
            <a:r>
              <a:rPr lang="en-US" b="0" i="0" u="none" strike="noStrike" baseline="0" smtClean="0">
                <a:latin typeface="Segoe"/>
                <a:ea typeface="ＭＳ ゴシック"/>
              </a:rPr>
              <a:t> to select them and click the </a:t>
            </a:r>
            <a:r>
              <a:rPr lang="en-US" b="1" i="0" u="none" strike="noStrike" baseline="0" smtClean="0">
                <a:latin typeface="Segoe"/>
                <a:ea typeface="ＭＳ ゴシック"/>
              </a:rPr>
              <a:t>Paste</a:t>
            </a:r>
            <a:r>
              <a:rPr lang="en-US" b="0" i="0" u="none" strike="noStrike" baseline="0" smtClean="0">
                <a:latin typeface="Segoe"/>
                <a:ea typeface="ＭＳ ゴシック"/>
              </a:rPr>
              <a:t> button to paste the formula in each of the selected cells.</a:t>
            </a:r>
          </a:p>
          <a:p>
            <a:pPr lvl="1" rtl="0">
              <a:buAutoNum type="arabicPeriod" startAt="8"/>
            </a:pPr>
            <a:r>
              <a:rPr lang="en-US" b="0" i="0" u="none" strike="noStrike" baseline="0" smtClean="0">
                <a:latin typeface="Segoe"/>
                <a:ea typeface="ＭＳ ゴシック"/>
              </a:rPr>
              <a:t>Click and drag over the range </a:t>
            </a:r>
            <a:r>
              <a:rPr lang="en-US" b="1" i="0" u="none" strike="noStrike" baseline="0" smtClean="0">
                <a:latin typeface="Segoe"/>
                <a:ea typeface="ＭＳ ゴシック"/>
              </a:rPr>
              <a:t>B5:F9</a:t>
            </a:r>
            <a:r>
              <a:rPr lang="en-US" b="0" i="0" u="none" strike="noStrike" baseline="0" smtClean="0">
                <a:latin typeface="Segoe"/>
                <a:ea typeface="ＭＳ ゴシック"/>
              </a:rPr>
              <a:t> to select those cells. Then click the </a:t>
            </a:r>
            <a:r>
              <a:rPr lang="en-US" b="1" i="0" u="none" strike="noStrike" baseline="0" smtClean="0">
                <a:latin typeface="Segoe"/>
                <a:ea typeface="ＭＳ ゴシック"/>
              </a:rPr>
              <a:t>Accounting Number Format</a:t>
            </a:r>
            <a:r>
              <a:rPr lang="en-US" b="0" i="0" u="none" strike="noStrike" baseline="0" smtClean="0">
                <a:latin typeface="Segoe"/>
                <a:ea typeface="ＭＳ ゴシック"/>
              </a:rPr>
              <a:t> button in the Number group on the Home tab to apply a currency format to the selected cells. (Do not worry if some of the cells fill up with # signs.)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2431459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an Excel Worksheet</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latin typeface="Segoe"/>
                <a:ea typeface="ＭＳ ゴシック"/>
              </a:rPr>
              <a:t>With B5:F9 still selected, click the </a:t>
            </a:r>
            <a:r>
              <a:rPr lang="en-US" b="1" i="0" u="none" strike="noStrike" baseline="0" smtClean="0">
                <a:latin typeface="Segoe"/>
                <a:ea typeface="ＭＳ ゴシック"/>
              </a:rPr>
              <a:t>Decrease</a:t>
            </a:r>
            <a:r>
              <a:rPr lang="en-US" b="1" i="0" u="none" strike="noStrike" baseline="0" smtClean="0">
                <a:solidFill>
                  <a:srgbClr val="000000"/>
                </a:solidFill>
                <a:latin typeface="Times"/>
                <a:ea typeface="ＭＳ ゴシック"/>
              </a:rPr>
              <a:t> </a:t>
            </a:r>
            <a:r>
              <a:rPr lang="en-US" b="1" i="0" u="none" strike="noStrike" baseline="0" smtClean="0">
                <a:solidFill>
                  <a:srgbClr val="000000"/>
                </a:solidFill>
                <a:latin typeface="Segoe"/>
                <a:ea typeface="ＭＳ ゴシック"/>
              </a:rPr>
              <a:t>Decimal</a:t>
            </a:r>
            <a:r>
              <a:rPr lang="en-US" b="0" i="0" u="none" strike="noStrike" baseline="0" smtClean="0">
                <a:solidFill>
                  <a:srgbClr val="000000"/>
                </a:solidFill>
                <a:latin typeface="Segoe"/>
                <a:ea typeface="ＭＳ ゴシック"/>
              </a:rPr>
              <a:t> button in the Number group twice to remove the decimal points and trailing zeros for the numbers.</a:t>
            </a:r>
          </a:p>
          <a:p>
            <a:pPr lvl="1" rtl="0">
              <a:buAutoNum type="arabicPeriod" startAt="12"/>
            </a:pPr>
            <a:r>
              <a:rPr lang="en-US" b="0" i="0" u="none" strike="noStrike" baseline="0" smtClean="0">
                <a:solidFill>
                  <a:srgbClr val="000000"/>
                </a:solidFill>
                <a:latin typeface="Segoe"/>
                <a:ea typeface="ＭＳ ゴシック"/>
              </a:rPr>
              <a:t>Widen the </a:t>
            </a:r>
            <a:r>
              <a:rPr lang="en-US" b="1" i="0" u="none" strike="noStrike" baseline="0" smtClean="0">
                <a:solidFill>
                  <a:srgbClr val="000000"/>
                </a:solidFill>
                <a:latin typeface="Segoe"/>
                <a:ea typeface="ＭＳ ゴシック"/>
              </a:rPr>
              <a:t>columns</a:t>
            </a:r>
            <a:r>
              <a:rPr lang="en-US" b="0" i="0" u="none" strike="noStrike" baseline="0" smtClean="0">
                <a:solidFill>
                  <a:srgbClr val="000000"/>
                </a:solidFill>
                <a:latin typeface="Segoe"/>
                <a:ea typeface="ＭＳ ゴシック"/>
              </a:rPr>
              <a:t> as needed so that there ar</a:t>
            </a:r>
            <a:r>
              <a:rPr lang="en-US" b="0" i="0" u="none" strike="noStrike" baseline="0" smtClean="0">
                <a:latin typeface="Segoe"/>
                <a:ea typeface="ＭＳ ゴシック"/>
              </a:rPr>
              <a:t>e no #### entries in any of the cells.</a:t>
            </a:r>
          </a:p>
          <a:p>
            <a:pPr lvl="1" rtl="0">
              <a:buAutoNum type="arabicPeriod" startAt="12"/>
            </a:pPr>
            <a:r>
              <a:rPr lang="en-US" b="0" i="0" u="none" strike="noStrike" baseline="0" smtClean="0">
                <a:latin typeface="Segoe"/>
                <a:ea typeface="ＭＳ ゴシック"/>
              </a:rPr>
              <a:t>Click cell</a:t>
            </a:r>
            <a:r>
              <a:rPr lang="en-US" b="1" i="0" u="none" strike="noStrike" baseline="0" smtClean="0">
                <a:latin typeface="Segoe"/>
                <a:ea typeface="ＭＳ ゴシック"/>
              </a:rPr>
              <a:t> A1</a:t>
            </a:r>
            <a:r>
              <a:rPr lang="en-US" b="0" i="0" u="none" strike="noStrike" baseline="0" smtClean="0">
                <a:latin typeface="Segoe"/>
                <a:ea typeface="ＭＳ ゴシック"/>
              </a:rPr>
              <a:t> and change the font size to </a:t>
            </a:r>
            <a:r>
              <a:rPr lang="en-US" b="1" i="0" u="none" strike="noStrike" baseline="0" smtClean="0">
                <a:latin typeface="Segoe"/>
                <a:ea typeface="ＭＳ ゴシック"/>
              </a:rPr>
              <a:t>24</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1994950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an Excel Worksheet</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smtClean="0">
                <a:latin typeface="Segoe"/>
                <a:ea typeface="ＭＳ ゴシック"/>
              </a:rPr>
              <a:t>Click </a:t>
            </a:r>
            <a:r>
              <a:rPr lang="en-US" b="1" i="0" u="none" strike="noStrike" baseline="0" smtClean="0">
                <a:latin typeface="Segoe"/>
                <a:ea typeface="ＭＳ ゴシック"/>
              </a:rPr>
              <a:t>outside the worksheet</a:t>
            </a:r>
            <a:r>
              <a:rPr lang="en-US" b="0" i="0" u="none" strike="noStrike" baseline="0" smtClean="0">
                <a:latin typeface="Segoe"/>
                <a:ea typeface="ＭＳ ゴシック"/>
              </a:rPr>
              <a:t> to return to PowerPoint. . Your slide should look similar to the figure below.</a:t>
            </a:r>
          </a:p>
          <a:p>
            <a:pPr lvl="1" rtl="0">
              <a:buAutoNum type="arabicPeriod" startAt="15"/>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PowerPoint </a:t>
            </a:r>
            <a:br>
              <a:rPr lang="en-US" b="0" i="0" u="none" strike="noStrike" baseline="0" smtClean="0">
                <a:latin typeface="Segoe"/>
                <a:ea typeface="ＭＳ ゴシック"/>
              </a:rPr>
            </a:br>
            <a:r>
              <a:rPr lang="en-US" b="0" i="0" u="none" strike="noStrike" baseline="0" smtClean="0">
                <a:latin typeface="Segoe"/>
                <a:ea typeface="ＭＳ ゴシック"/>
              </a:rPr>
              <a:t>open to use in the next </a:t>
            </a:r>
            <a:br>
              <a:rPr lang="en-US" b="0" i="0" u="none" strike="noStrike" baseline="0" smtClean="0">
                <a:latin typeface="Segoe"/>
                <a:ea typeface="ＭＳ ゴシック"/>
              </a:rPr>
            </a:br>
            <a:r>
              <a:rPr lang="en-US" b="0" i="0" u="none" strike="noStrike" baseline="0" smtClean="0">
                <a:latin typeface="Segoe"/>
                <a:ea typeface="ＭＳ ゴシック"/>
              </a:rPr>
              <a:t>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5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266" y="2362200"/>
            <a:ext cx="4134475" cy="3488267"/>
          </a:xfrm>
          <a:prstGeom prst="rect">
            <a:avLst/>
          </a:prstGeom>
        </p:spPr>
      </p:pic>
    </p:spTree>
    <p:extLst>
      <p:ext uri="{BB962C8B-B14F-4D97-AF65-F5344CB8AC3E}">
        <p14:creationId xmlns:p14="http://schemas.microsoft.com/office/powerpoint/2010/main" val="3317909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3" name="Picture 2" descr="05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1"/>
            <a:ext cx="8128000" cy="1859064"/>
          </a:xfrm>
          <a:prstGeom prst="rect">
            <a:avLst/>
          </a:prstGeom>
        </p:spPr>
      </p:pic>
    </p:spTree>
    <p:extLst>
      <p:ext uri="{BB962C8B-B14F-4D97-AF65-F5344CB8AC3E}">
        <p14:creationId xmlns:p14="http://schemas.microsoft.com/office/powerpoint/2010/main" val="249595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Row and a Column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ATMs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6</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(the Team </a:t>
            </a:r>
            <a:br>
              <a:rPr lang="en-US" b="0" i="0" u="none" strike="noStrike" baseline="0" smtClean="0">
                <a:latin typeface="Segoe"/>
                <a:ea typeface="ＭＳ ゴシック"/>
              </a:rPr>
            </a:br>
            <a:r>
              <a:rPr lang="en-US" b="0" i="0" u="none" strike="noStrike" baseline="0" smtClean="0">
                <a:latin typeface="Segoe"/>
                <a:ea typeface="ＭＳ ゴシック"/>
              </a:rPr>
              <a:t>Leaders slide).</a:t>
            </a:r>
          </a:p>
          <a:p>
            <a:pPr lvl="1" rtl="0"/>
            <a:r>
              <a:rPr lang="en-US" b="0" i="0" u="none" strike="noStrike" baseline="0" smtClean="0">
                <a:latin typeface="Segoe"/>
                <a:ea typeface="ＭＳ ゴシック"/>
              </a:rPr>
              <a:t>Click at the </a:t>
            </a:r>
            <a:br>
              <a:rPr lang="en-US" b="0" i="0" u="none" strike="noStrike" baseline="0" smtClean="0">
                <a:latin typeface="Segoe"/>
                <a:ea typeface="ＭＳ ゴシック"/>
              </a:rPr>
            </a:br>
            <a:r>
              <a:rPr lang="en-US" b="0" i="0" u="none" strike="noStrike" baseline="0" smtClean="0">
                <a:latin typeface="Segoe"/>
                <a:ea typeface="ＭＳ ゴシック"/>
              </a:rPr>
              <a:t>end of the </a:t>
            </a:r>
            <a:br>
              <a:rPr lang="en-US" b="0" i="0" u="none" strike="noStrike" baseline="0" smtClean="0">
                <a:latin typeface="Segoe"/>
                <a:ea typeface="ＭＳ ゴシック"/>
              </a:rPr>
            </a:br>
            <a:r>
              <a:rPr lang="en-US" b="0" i="0" u="none" strike="noStrike" baseline="0" smtClean="0">
                <a:latin typeface="Segoe"/>
                <a:ea typeface="ＭＳ ゴシック"/>
              </a:rPr>
              <a:t>word </a:t>
            </a:r>
            <a:r>
              <a:rPr lang="en-US" b="1" i="0" u="none" strike="noStrike" baseline="0" smtClean="0">
                <a:latin typeface="Segoe"/>
                <a:ea typeface="ＭＳ ゴシック"/>
              </a:rPr>
              <a:t>Bailey </a:t>
            </a:r>
            <a:br>
              <a:rPr lang="en-US" b="1" i="0" u="none" strike="noStrike" baseline="0" smtClean="0">
                <a:latin typeface="Segoe"/>
                <a:ea typeface="ＭＳ ゴシック"/>
              </a:rPr>
            </a:br>
            <a:r>
              <a:rPr lang="en-US" b="0" i="0" u="none" strike="noStrike" baseline="0" smtClean="0">
                <a:latin typeface="Segoe"/>
                <a:ea typeface="ＭＳ ゴシック"/>
              </a:rPr>
              <a:t>in the last cell, </a:t>
            </a:r>
            <a:br>
              <a:rPr lang="en-US" b="0" i="0" u="none" strike="noStrike" baseline="0" smtClean="0">
                <a:latin typeface="Segoe"/>
                <a:ea typeface="ＭＳ ゴシック"/>
              </a:rPr>
            </a:br>
            <a:r>
              <a:rPr lang="en-US" b="0" i="0" u="none" strike="noStrike" baseline="0" smtClean="0">
                <a:latin typeface="Segoe"/>
                <a:ea typeface="ＭＳ ゴシック"/>
              </a:rPr>
              <a:t>and press </a:t>
            </a:r>
            <a:br>
              <a:rPr lang="en-US" b="0" i="0" u="none" strike="noStrike" baseline="0" smtClean="0">
                <a:latin typeface="Segoe"/>
                <a:ea typeface="ＭＳ ゴシック"/>
              </a:rPr>
            </a:br>
            <a:r>
              <a:rPr lang="en-US" b="1" i="0" u="none" strike="noStrike" baseline="0" smtClean="0">
                <a:latin typeface="Segoe"/>
                <a:ea typeface="ＭＳ ゴシック"/>
              </a:rPr>
              <a:t>Tab</a:t>
            </a:r>
            <a:r>
              <a:rPr lang="en-US" b="0" i="0" u="none" strike="noStrike" baseline="0" smtClean="0">
                <a:latin typeface="Segoe"/>
                <a:ea typeface="ＭＳ ゴシック"/>
              </a:rPr>
              <a:t>. A new </a:t>
            </a:r>
            <a:br>
              <a:rPr lang="en-US" b="0" i="0" u="none" strike="noStrike" baseline="0" smtClean="0">
                <a:latin typeface="Segoe"/>
                <a:ea typeface="ＭＳ ゴシック"/>
              </a:rPr>
            </a:br>
            <a:r>
              <a:rPr lang="en-US" b="0" i="0" u="none" strike="noStrike" baseline="0" smtClean="0">
                <a:latin typeface="Segoe"/>
                <a:ea typeface="ＭＳ ゴシック"/>
              </a:rPr>
              <a:t>row appears.</a:t>
            </a:r>
          </a:p>
          <a:p>
            <a:pPr lvl="1" rtl="0"/>
            <a:r>
              <a:rPr lang="en-US" b="0" i="0" u="none" strike="noStrike" baseline="0" smtClean="0">
                <a:latin typeface="Segoe"/>
                <a:ea typeface="ＭＳ ゴシック"/>
              </a:rPr>
              <a:t>In the new row, type the data shown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981200"/>
            <a:ext cx="5359400" cy="3425945"/>
          </a:xfrm>
          <a:prstGeom prst="rect">
            <a:avLst/>
          </a:prstGeom>
        </p:spPr>
      </p:pic>
    </p:spTree>
    <p:extLst>
      <p:ext uri="{BB962C8B-B14F-4D97-AF65-F5344CB8AC3E}">
        <p14:creationId xmlns:p14="http://schemas.microsoft.com/office/powerpoint/2010/main" val="130403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Row and a Column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in the cell containing </a:t>
            </a:r>
            <a:r>
              <a:rPr lang="en-US" b="1" i="0" u="none" strike="noStrike" baseline="0" smtClean="0">
                <a:latin typeface="Segoe"/>
                <a:ea typeface="ＭＳ ゴシック"/>
              </a:rPr>
              <a:t>Eastern</a:t>
            </a:r>
            <a:r>
              <a:rPr lang="en-US" b="0" i="0" u="none" strike="noStrike" baseline="0" smtClean="0">
                <a:latin typeface="Segoe"/>
                <a:ea typeface="ＭＳ ゴシック"/>
              </a:rPr>
              <a:t> and on the Table Tools Layout tab, click </a:t>
            </a:r>
            <a:r>
              <a:rPr lang="en-US" b="1" i="0" u="none" strike="noStrike" baseline="0" smtClean="0">
                <a:latin typeface="Segoe"/>
                <a:ea typeface="ＭＳ ゴシック"/>
              </a:rPr>
              <a:t>Insert Above</a:t>
            </a:r>
            <a:r>
              <a:rPr lang="en-US" b="0" i="0" u="none" strike="noStrike" baseline="0" smtClean="0">
                <a:latin typeface="Segoe"/>
                <a:ea typeface="ＭＳ ゴシック"/>
              </a:rPr>
              <a:t> in the Rows and Columns group. A new blank row appears above that cell’s row.</a:t>
            </a:r>
          </a:p>
          <a:p>
            <a:pPr lvl="1" rtl="0">
              <a:buAutoNum type="arabicPeriod" startAt="4"/>
            </a:pPr>
            <a:r>
              <a:rPr lang="en-US" b="0" i="0" u="none" strike="noStrike" baseline="0" smtClean="0">
                <a:latin typeface="Segoe"/>
                <a:ea typeface="ＭＳ ゴシック"/>
              </a:rPr>
              <a:t>Drag the </a:t>
            </a:r>
            <a:r>
              <a:rPr lang="en-US" b="1" i="0" u="none" strike="noStrike" baseline="0" smtClean="0">
                <a:latin typeface="Segoe"/>
                <a:ea typeface="ＭＳ ゴシック"/>
              </a:rPr>
              <a:t>lower border</a:t>
            </a:r>
            <a:r>
              <a:rPr lang="en-US" b="0" i="0" u="none" strike="noStrike" baseline="0" smtClean="0">
                <a:latin typeface="Segoe"/>
                <a:ea typeface="ＭＳ ゴシック"/>
              </a:rPr>
              <a:t> of the first row upward, decreasing that row’s height as much as possible. (The text within that row prevents the height from being smaller than will accommodate that text.)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99888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Row and a Column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sz="2000" b="0" i="0" u="none" strike="noStrike" baseline="0" smtClean="0">
                <a:latin typeface="Segoe"/>
                <a:ea typeface="ＭＳ ゴシック"/>
              </a:rPr>
              <a:t>In the new column, type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data shown</a:t>
            </a:r>
            <a:r>
              <a:rPr lang="en-US" sz="2000" b="0" i="0" u="none" strike="noStrike" baseline="0" smtClean="0">
                <a:latin typeface="Segoe"/>
                <a:ea typeface="ＭＳ ゴシック"/>
              </a:rPr>
              <a:t> at right. </a:t>
            </a:r>
            <a:br>
              <a:rPr lang="en-US" sz="2000" b="0" i="0" u="none" strike="noStrike" baseline="0" smtClean="0">
                <a:latin typeface="Segoe"/>
                <a:ea typeface="ＭＳ ゴシック"/>
              </a:rPr>
            </a:br>
            <a:r>
              <a:rPr lang="en-US" sz="2000" b="0" i="0" u="none" strike="noStrike" baseline="0" smtClean="0">
                <a:latin typeface="Segoe"/>
                <a:ea typeface="ＭＳ ゴシック"/>
              </a:rPr>
              <a:t>If the table becomes so </a:t>
            </a:r>
            <a:br>
              <a:rPr lang="en-US" sz="2000" b="0" i="0" u="none" strike="noStrike" baseline="0" smtClean="0">
                <a:latin typeface="Segoe"/>
                <a:ea typeface="ＭＳ ゴシック"/>
              </a:rPr>
            </a:br>
            <a:r>
              <a:rPr lang="en-US" sz="2000" b="0" i="0" u="none" strike="noStrike" baseline="0" smtClean="0">
                <a:latin typeface="Segoe"/>
                <a:ea typeface="ＭＳ ゴシック"/>
              </a:rPr>
              <a:t>tall that it overruns the </a:t>
            </a:r>
            <a:br>
              <a:rPr lang="en-US" sz="2000" b="0" i="0" u="none" strike="noStrike" baseline="0" smtClean="0">
                <a:latin typeface="Segoe"/>
                <a:ea typeface="ＭＳ ゴシック"/>
              </a:rPr>
            </a:br>
            <a:r>
              <a:rPr lang="en-US" sz="2000" b="0" i="0" u="none" strike="noStrike" baseline="0" smtClean="0">
                <a:latin typeface="Segoe"/>
                <a:ea typeface="ＭＳ ゴシック"/>
              </a:rPr>
              <a:t>bottom of the slide, </a:t>
            </a:r>
            <a:br>
              <a:rPr lang="en-US" sz="2000" b="0" i="0" u="none" strike="noStrike" baseline="0" smtClean="0">
                <a:latin typeface="Segoe"/>
                <a:ea typeface="ＭＳ ゴシック"/>
              </a:rPr>
            </a:br>
            <a:r>
              <a:rPr lang="en-US" sz="2000" b="0" i="0" u="none" strike="noStrike" baseline="0" smtClean="0">
                <a:latin typeface="Segoe"/>
                <a:ea typeface="ＭＳ ゴシック"/>
              </a:rPr>
              <a:t>move the </a:t>
            </a:r>
            <a:r>
              <a:rPr lang="en-US" sz="2000" b="1" i="0" u="none" strike="noStrike" baseline="0" smtClean="0">
                <a:latin typeface="Segoe"/>
                <a:ea typeface="ＭＳ ゴシック"/>
              </a:rPr>
              <a:t>table upward</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on the slide as needed </a:t>
            </a:r>
            <a:br>
              <a:rPr lang="en-US" sz="2000" b="0" i="0" u="none" strike="noStrike" baseline="0" smtClean="0">
                <a:latin typeface="Segoe"/>
                <a:ea typeface="ＭＳ ゴシック"/>
              </a:rPr>
            </a:br>
            <a:r>
              <a:rPr lang="en-US" sz="2000" b="0" i="0" u="none" strike="noStrike" baseline="0" smtClean="0">
                <a:latin typeface="Segoe"/>
                <a:ea typeface="ＭＳ ゴシック"/>
              </a:rPr>
              <a:t>by dragging its outer </a:t>
            </a:r>
            <a:br>
              <a:rPr lang="en-US" sz="2000" b="0" i="0" u="none" strike="noStrike" baseline="0" smtClean="0">
                <a:latin typeface="Segoe"/>
                <a:ea typeface="ＭＳ ゴシック"/>
              </a:rPr>
            </a:br>
            <a:r>
              <a:rPr lang="en-US" sz="2000" b="0" i="0" u="none" strike="noStrike" baseline="0" smtClean="0">
                <a:latin typeface="Segoe"/>
                <a:ea typeface="ＭＳ ゴシック"/>
              </a:rPr>
              <a:t>border.</a:t>
            </a:r>
          </a:p>
          <a:p>
            <a:pPr lvl="1" rtl="0">
              <a:buAutoNum type="arabicPeriod" startAt="9"/>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presentation.</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 open to use in </a:t>
            </a:r>
            <a:br>
              <a:rPr lang="en-US" sz="2000" b="0" i="0" u="none" strike="noStrike" baseline="0" smtClean="0">
                <a:latin typeface="Segoe"/>
                <a:ea typeface="ＭＳ ゴシック"/>
              </a:rPr>
            </a:br>
            <a:r>
              <a:rPr lang="en-US" sz="2000" b="0" i="0" u="none" strike="noStrike" baseline="0" smtClean="0">
                <a:latin typeface="Segoe"/>
                <a:ea typeface="ＭＳ ゴシック"/>
              </a:rPr>
              <a:t>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05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549400"/>
            <a:ext cx="4470400" cy="3601000"/>
          </a:xfrm>
          <a:prstGeom prst="rect">
            <a:avLst/>
          </a:prstGeom>
        </p:spPr>
      </p:pic>
    </p:spTree>
    <p:extLst>
      <p:ext uri="{BB962C8B-B14F-4D97-AF65-F5344CB8AC3E}">
        <p14:creationId xmlns:p14="http://schemas.microsoft.com/office/powerpoint/2010/main" val="423860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Delete Rows or Columns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ATMs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On slide 6, click in the </a:t>
            </a:r>
            <a:br>
              <a:rPr lang="en-US" b="0" i="0" u="none" strike="noStrike" baseline="0" smtClean="0">
                <a:latin typeface="Segoe"/>
                <a:ea typeface="ＭＳ ゴシック"/>
              </a:rPr>
            </a:br>
            <a:r>
              <a:rPr lang="en-US" b="0" i="0" u="none" strike="noStrike" baseline="0" smtClean="0">
                <a:latin typeface="Segoe"/>
                <a:ea typeface="ＭＳ ゴシック"/>
              </a:rPr>
              <a:t>upper left cell (</a:t>
            </a:r>
            <a:r>
              <a:rPr lang="en-US" b="1" i="0" u="none" strike="noStrike" baseline="0" smtClean="0">
                <a:latin typeface="Segoe"/>
                <a:ea typeface="ＭＳ ゴシック"/>
              </a:rPr>
              <a:t>Division</a:t>
            </a:r>
            <a:r>
              <a:rPr lang="en-US" b="0" i="0" u="none" strike="noStrike" baseline="0" smtClean="0">
                <a:latin typeface="Segoe"/>
                <a:ea typeface="ＭＳ ゴシック"/>
              </a:rPr>
              <a:t>).</a:t>
            </a:r>
          </a:p>
          <a:p>
            <a:pPr lvl="1" rtl="0"/>
            <a:r>
              <a:rPr lang="en-US" b="0" i="0" u="none" strike="noStrike" baseline="0" smtClean="0">
                <a:latin typeface="Segoe"/>
                <a:ea typeface="ＭＳ ゴシック"/>
              </a:rPr>
              <a:t>On the Table Tools Layout </a:t>
            </a:r>
            <a:br>
              <a:rPr lang="en-US" b="0" i="0" u="none" strike="noStrike" baseline="0" smtClean="0">
                <a:latin typeface="Segoe"/>
                <a:ea typeface="ＭＳ ゴシック"/>
              </a:rPr>
            </a:br>
            <a:r>
              <a:rPr lang="en-US" b="0" i="0" u="none" strike="noStrike" baseline="0" smtClean="0">
                <a:latin typeface="Segoe"/>
                <a:ea typeface="ＭＳ ゴシック"/>
              </a:rPr>
              <a:t>tab, click the </a:t>
            </a:r>
            <a:r>
              <a:rPr lang="en-US" b="1" i="0" u="none" strike="noStrike" baseline="0" smtClean="0">
                <a:latin typeface="Segoe"/>
                <a:ea typeface="ＭＳ ゴシック"/>
              </a:rPr>
              <a:t>Delete</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button in the rows and </a:t>
            </a:r>
            <a:br>
              <a:rPr lang="en-US" b="0" i="0" u="none" strike="noStrike" baseline="0" smtClean="0">
                <a:latin typeface="Segoe"/>
                <a:ea typeface="ＭＳ ゴシック"/>
              </a:rPr>
            </a:br>
            <a:r>
              <a:rPr lang="en-US" b="0" i="0" u="none" strike="noStrike" baseline="0" smtClean="0">
                <a:latin typeface="Segoe"/>
                <a:ea typeface="ＭＳ ゴシック"/>
              </a:rPr>
              <a:t>columns group, and on </a:t>
            </a:r>
            <a:br>
              <a:rPr lang="en-US" b="0" i="0" u="none" strike="noStrike" baseline="0" smtClean="0">
                <a:latin typeface="Segoe"/>
                <a:ea typeface="ＭＳ ゴシック"/>
              </a:rPr>
            </a:br>
            <a:r>
              <a:rPr lang="en-US" b="0" i="0" u="none" strike="noStrike" baseline="0" smtClean="0">
                <a:latin typeface="Segoe"/>
                <a:ea typeface="ＭＳ ゴシック"/>
              </a:rPr>
              <a:t>the menu that appears,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Delete Columns </a:t>
            </a:r>
            <a:br>
              <a:rPr lang="en-US" b="1" i="0" u="none" strike="noStrike" baseline="0" smtClean="0">
                <a:latin typeface="Segoe"/>
                <a:ea typeface="ＭＳ ゴシック"/>
              </a:rPr>
            </a:br>
            <a:r>
              <a:rPr lang="en-US" i="0" u="none" strike="noStrike" baseline="0" smtClean="0">
                <a:latin typeface="Segoe"/>
                <a:ea typeface="ＭＳ ゴシック"/>
              </a:rPr>
              <a:t>(</a:t>
            </a:r>
            <a:r>
              <a:rPr lang="en-US" b="0" i="0" u="none" strike="noStrike" baseline="0" smtClean="0">
                <a:latin typeface="Segoe"/>
                <a:ea typeface="ＭＳ ゴシック"/>
              </a:rPr>
              <a:t>right). The first column </a:t>
            </a:r>
            <a:br>
              <a:rPr lang="en-US" b="0" i="0" u="none" strike="noStrike" baseline="0" smtClean="0">
                <a:latin typeface="Segoe"/>
                <a:ea typeface="ＭＳ ゴシック"/>
              </a:rPr>
            </a:br>
            <a:r>
              <a:rPr lang="en-US" b="0" i="0" u="none" strike="noStrike" baseline="0" smtClean="0">
                <a:latin typeface="Segoe"/>
                <a:ea typeface="ＭＳ ゴシック"/>
              </a:rPr>
              <a:t>is deleted.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5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981200"/>
            <a:ext cx="3733800" cy="3253989"/>
          </a:xfrm>
          <a:prstGeom prst="rect">
            <a:avLst/>
          </a:prstGeom>
        </p:spPr>
      </p:pic>
    </p:spTree>
    <p:extLst>
      <p:ext uri="{BB962C8B-B14F-4D97-AF65-F5344CB8AC3E}">
        <p14:creationId xmlns:p14="http://schemas.microsoft.com/office/powerpoint/2010/main" val="3727188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Delete Rows or Columns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Undo</a:t>
            </a:r>
            <a:r>
              <a:rPr lang="en-US" b="0" i="0" u="none" strike="noStrike" baseline="0" smtClean="0">
                <a:latin typeface="Segoe"/>
                <a:ea typeface="ＭＳ ゴシック"/>
              </a:rPr>
              <a:t> button on the Quick Access toolbar to undo the delete operation.</a:t>
            </a:r>
          </a:p>
          <a:p>
            <a:pPr lvl="1" rtl="0">
              <a:buAutoNum type="arabicPeriod" startAt="3"/>
            </a:pPr>
            <a:r>
              <a:rPr lang="en-US" b="0" i="0" u="none" strike="noStrike" baseline="0" smtClean="0">
                <a:latin typeface="Segoe"/>
                <a:ea typeface="ＭＳ ゴシック"/>
              </a:rPr>
              <a:t>Click in the lower</a:t>
            </a:r>
            <a:r>
              <a:rPr lang="en-US" b="0" i="0" u="none" strike="noStrike" baseline="0" smtClean="0">
                <a:latin typeface="Times New Roman"/>
                <a:ea typeface="ＭＳ ゴシック"/>
              </a:rPr>
              <a:t>-</a:t>
            </a:r>
            <a:r>
              <a:rPr lang="en-US" b="0" i="0" u="none" strike="noStrike" baseline="0" smtClean="0">
                <a:latin typeface="Segoe"/>
                <a:ea typeface="ＭＳ ゴシック"/>
              </a:rPr>
              <a:t>left cell (</a:t>
            </a:r>
            <a:r>
              <a:rPr lang="en-US" b="1" i="0" u="none" strike="noStrike" baseline="0" smtClean="0">
                <a:latin typeface="Segoe"/>
                <a:ea typeface="ＭＳ ゴシック"/>
              </a:rPr>
              <a:t>Western</a:t>
            </a:r>
            <a:r>
              <a:rPr lang="en-US" b="0" i="0" u="none" strike="noStrike" baseline="0" smtClean="0">
                <a:latin typeface="Segoe"/>
                <a:ea typeface="ＭＳ ゴシック"/>
              </a:rPr>
              <a:t>).</a:t>
            </a:r>
          </a:p>
          <a:p>
            <a:pPr lvl="1" rtl="0">
              <a:buAutoNum type="arabicPeriod" startAt="3"/>
            </a:pPr>
            <a:r>
              <a:rPr lang="en-US" b="0" i="0" u="none" strike="noStrike" baseline="0" smtClean="0">
                <a:latin typeface="Segoe"/>
                <a:ea typeface="ＭＳ ゴシック"/>
              </a:rPr>
              <a:t>On the Table Tools Layout tab, click the </a:t>
            </a:r>
            <a:r>
              <a:rPr lang="en-US" b="1" i="0" u="none" strike="noStrike" baseline="0" smtClean="0">
                <a:latin typeface="Segoe"/>
                <a:ea typeface="ＭＳ ゴシック"/>
              </a:rPr>
              <a:t>Delete</a:t>
            </a:r>
            <a:r>
              <a:rPr lang="en-US" b="0" i="0" u="none" strike="noStrike" baseline="0" smtClean="0">
                <a:latin typeface="Segoe"/>
                <a:ea typeface="ＭＳ ゴシック"/>
              </a:rPr>
              <a:t> button, and on the menu that appears, click </a:t>
            </a:r>
            <a:r>
              <a:rPr lang="en-US" b="1" i="0" u="none" strike="noStrike" baseline="0" smtClean="0">
                <a:latin typeface="Segoe"/>
                <a:ea typeface="ＭＳ ゴシック"/>
              </a:rPr>
              <a:t>Delete Rows</a:t>
            </a:r>
            <a:r>
              <a:rPr lang="en-US" b="0" i="0" u="none" strike="noStrike" baseline="0" smtClean="0">
                <a:latin typeface="Segoe"/>
                <a:ea typeface="ＭＳ ゴシック"/>
              </a:rPr>
              <a:t>. The bottom row is deleted.</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Undo</a:t>
            </a:r>
            <a:r>
              <a:rPr lang="en-US" b="0" i="0" u="none" strike="noStrike" baseline="0" smtClean="0">
                <a:latin typeface="Segoe"/>
                <a:ea typeface="ＭＳ ゴシック"/>
              </a:rPr>
              <a:t> button on the Quick Access toolbar to undo the delete operation.</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spTree>
    <p:extLst>
      <p:ext uri="{BB962C8B-B14F-4D97-AF65-F5344CB8AC3E}">
        <p14:creationId xmlns:p14="http://schemas.microsoft.com/office/powerpoint/2010/main" val="2656957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a Column</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ATMs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4</a:t>
            </a:r>
            <a:r>
              <a:rPr lang="en-US" b="0" i="0" u="none" strike="noStrike" baseline="0" smtClean="0">
                <a:latin typeface="Segoe"/>
                <a:ea typeface="ＭＳ ゴシック"/>
              </a:rPr>
              <a:t>, click in the </a:t>
            </a:r>
            <a:r>
              <a:rPr lang="en-US" b="1" i="0" u="none" strike="noStrike" baseline="0" smtClean="0">
                <a:latin typeface="Segoe"/>
                <a:ea typeface="ＭＳ ゴシック"/>
              </a:rPr>
              <a:t>second column</a:t>
            </a:r>
            <a:r>
              <a:rPr lang="en-US" b="0" i="0" u="none" strike="noStrike" baseline="0" smtClean="0">
                <a:latin typeface="Segoe"/>
                <a:ea typeface="ＭＳ ゴシック"/>
              </a:rPr>
              <a:t>, and on the Table Tools Layout tab, click </a:t>
            </a:r>
            <a:r>
              <a:rPr lang="en-US" b="1" i="0" u="none" strike="noStrike" baseline="0" smtClean="0">
                <a:latin typeface="Segoe"/>
                <a:ea typeface="ＭＳ ゴシック"/>
              </a:rPr>
              <a:t>Insert Left</a:t>
            </a:r>
            <a:r>
              <a:rPr lang="en-US" b="0" i="0" u="none" strike="noStrike" baseline="0" smtClean="0">
                <a:latin typeface="Segoe"/>
                <a:ea typeface="ＭＳ ゴシック"/>
              </a:rPr>
              <a:t>. A new column is inserted between the first and second columns.</a:t>
            </a:r>
          </a:p>
          <a:p>
            <a:pPr lvl="1" rtl="0"/>
            <a:r>
              <a:rPr lang="en-US" b="0" i="0" u="none" strike="noStrike" baseline="0" smtClean="0">
                <a:latin typeface="Segoe"/>
                <a:ea typeface="ＭＳ ゴシック"/>
              </a:rPr>
              <a:t>Drag across all the cells in the </a:t>
            </a:r>
            <a:r>
              <a:rPr lang="en-US" b="1" i="0" u="none" strike="noStrike" baseline="0" smtClean="0">
                <a:latin typeface="Segoe"/>
                <a:ea typeface="ＭＳ ゴシック"/>
              </a:rPr>
              <a:t>rightmost column</a:t>
            </a:r>
            <a:r>
              <a:rPr lang="en-US" b="0" i="0" u="none" strike="noStrike" baseline="0" smtClean="0">
                <a:latin typeface="Segoe"/>
                <a:ea typeface="ＭＳ ゴシック"/>
              </a:rPr>
              <a:t> to select them.</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2819883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a Column</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Drag the </a:t>
            </a:r>
            <a:r>
              <a:rPr lang="en-US" sz="2000" b="1" i="0" u="none" strike="noStrike" baseline="0" smtClean="0">
                <a:latin typeface="Segoe"/>
                <a:ea typeface="ＭＳ ゴシック"/>
              </a:rPr>
              <a:t>selected column</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and drop it on top of the </a:t>
            </a:r>
            <a:br>
              <a:rPr lang="en-US" sz="2000" b="0" i="0" u="none" strike="noStrike" baseline="0" smtClean="0">
                <a:latin typeface="Segoe"/>
                <a:ea typeface="ＭＳ ゴシック"/>
              </a:rPr>
            </a:br>
            <a:r>
              <a:rPr lang="en-US" sz="2000" b="0" i="0" u="none" strike="noStrike" baseline="0" smtClean="0">
                <a:latin typeface="Segoe"/>
                <a:ea typeface="ＭＳ ゴシック"/>
              </a:rPr>
              <a:t>first cell in the blank </a:t>
            </a:r>
            <a:br>
              <a:rPr lang="en-US" sz="2000" b="0" i="0" u="none" strike="noStrike" baseline="0" smtClean="0">
                <a:latin typeface="Segoe"/>
                <a:ea typeface="ＭＳ ゴシック"/>
              </a:rPr>
            </a:br>
            <a:r>
              <a:rPr lang="en-US" sz="2000" b="0" i="0" u="none" strike="noStrike" baseline="0" smtClean="0">
                <a:latin typeface="Segoe"/>
                <a:ea typeface="ＭＳ ゴシック"/>
              </a:rPr>
              <a:t>column you inserted in </a:t>
            </a:r>
            <a:br>
              <a:rPr lang="en-US" sz="2000" b="0" i="0" u="none" strike="noStrike" baseline="0" smtClean="0">
                <a:latin typeface="Segoe"/>
                <a:ea typeface="ＭＳ ゴシック"/>
              </a:rPr>
            </a:br>
            <a:r>
              <a:rPr lang="en-US" sz="2000" b="0" i="0" u="none" strike="noStrike" baseline="0" smtClean="0">
                <a:latin typeface="Segoe"/>
                <a:ea typeface="ＭＳ ゴシック"/>
              </a:rPr>
              <a:t>step 1. The data from the </a:t>
            </a:r>
            <a:br>
              <a:rPr lang="en-US" sz="2000" b="0" i="0" u="none" strike="noStrike" baseline="0" smtClean="0">
                <a:latin typeface="Segoe"/>
                <a:ea typeface="ＭＳ ゴシック"/>
              </a:rPr>
            </a:br>
            <a:r>
              <a:rPr lang="en-US" sz="2000" b="0" i="0" u="none" strike="noStrike" baseline="0" smtClean="0">
                <a:latin typeface="Segoe"/>
                <a:ea typeface="ＭＳ ゴシック"/>
              </a:rPr>
              <a:t>selected column is moved </a:t>
            </a:r>
            <a:br>
              <a:rPr lang="en-US" sz="2000" b="0" i="0" u="none" strike="noStrike" baseline="0" smtClean="0">
                <a:latin typeface="Segoe"/>
                <a:ea typeface="ＭＳ ゴシック"/>
              </a:rPr>
            </a:br>
            <a:r>
              <a:rPr lang="en-US" sz="2000" b="0" i="0" u="none" strike="noStrike" baseline="0" smtClean="0">
                <a:latin typeface="Segoe"/>
                <a:ea typeface="ＭＳ ゴシック"/>
              </a:rPr>
              <a:t>to the new column, and a </a:t>
            </a:r>
            <a:br>
              <a:rPr lang="en-US" sz="2000" b="0" i="0" u="none" strike="noStrike" baseline="0" smtClean="0">
                <a:latin typeface="Segoe"/>
                <a:ea typeface="ＭＳ ゴシック"/>
              </a:rPr>
            </a:br>
            <a:r>
              <a:rPr lang="en-US" sz="2000" b="0" i="0" u="none" strike="noStrike" baseline="0" smtClean="0">
                <a:latin typeface="Segoe"/>
                <a:ea typeface="ＭＳ ゴシック"/>
              </a:rPr>
              <a:t>blank column remains in </a:t>
            </a:r>
            <a:br>
              <a:rPr lang="en-US" sz="2000" b="0" i="0" u="none" strike="noStrike" baseline="0" smtClean="0">
                <a:latin typeface="Segoe"/>
                <a:ea typeface="ＭＳ ゴシック"/>
              </a:rPr>
            </a:br>
            <a:r>
              <a:rPr lang="en-US" sz="2000" b="0" i="0" u="none" strike="noStrike" baseline="0" smtClean="0">
                <a:latin typeface="Segoe"/>
                <a:ea typeface="ＭＳ ゴシック"/>
              </a:rPr>
              <a:t>the data’s previous location </a:t>
            </a:r>
            <a:br>
              <a:rPr lang="en-US" sz="2000" b="0" i="0" u="none" strike="noStrike" baseline="0" smtClean="0">
                <a:latin typeface="Segoe"/>
                <a:ea typeface="ＭＳ ゴシック"/>
              </a:rPr>
            </a:br>
            <a:r>
              <a:rPr lang="en-US" sz="2000" b="0" i="0" u="none" strike="noStrike" baseline="0" smtClean="0">
                <a:latin typeface="Segoe"/>
                <a:ea typeface="ＭＳ ゴシック"/>
              </a:rPr>
              <a:t>(right).</a:t>
            </a:r>
          </a:p>
          <a:p>
            <a:pPr lvl="1" rtl="0">
              <a:buAutoNum type="arabicPeriod" startAt="3"/>
            </a:pPr>
            <a:r>
              <a:rPr lang="en-US" sz="2000" b="0" i="0" u="none" strike="noStrike" baseline="0" smtClean="0">
                <a:latin typeface="Segoe"/>
                <a:ea typeface="ＭＳ ゴシック"/>
              </a:rPr>
              <a:t>With the second column still selected, press </a:t>
            </a:r>
            <a:r>
              <a:rPr lang="en-US" sz="2000" b="1" i="0" u="none" strike="noStrike" baseline="0" smtClean="0">
                <a:latin typeface="Segoe"/>
                <a:ea typeface="ＭＳ ゴシック"/>
              </a:rPr>
              <a:t>Ctrl</a:t>
            </a:r>
            <a:r>
              <a:rPr lang="en-US" sz="2000" b="0" i="0" u="none" strike="noStrike" baseline="0" smtClean="0">
                <a:latin typeface="Segoe"/>
                <a:ea typeface="ＭＳ ゴシック"/>
              </a:rPr>
              <a:t>+</a:t>
            </a:r>
            <a:r>
              <a:rPr lang="en-US" sz="2000" b="1" i="0" u="none" strike="noStrike" baseline="0" smtClean="0">
                <a:latin typeface="Segoe"/>
                <a:ea typeface="ＭＳ ゴシック"/>
              </a:rPr>
              <a:t>X</a:t>
            </a:r>
            <a:r>
              <a:rPr lang="en-US" sz="2000" b="0" i="0" u="none" strike="noStrike" baseline="0" smtClean="0">
                <a:latin typeface="Segoe"/>
                <a:ea typeface="ＭＳ ゴシック"/>
              </a:rPr>
              <a:t> to cut the column’s data to the clipboard. The column disappears entirely. When you  use the Ctrl+X command to cut all data from a column, a blank column is not left behind as with drag and drop.</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pic>
        <p:nvPicPr>
          <p:cNvPr id="7" name="Picture 6" descr="0516.png"/>
          <p:cNvPicPr>
            <a:picLocks noChangeAspect="1"/>
          </p:cNvPicPr>
          <p:nvPr/>
        </p:nvPicPr>
        <p:blipFill rotWithShape="1">
          <a:blip r:embed="rId2">
            <a:extLst>
              <a:ext uri="{28A0092B-C50C-407E-A947-70E740481C1C}">
                <a14:useLocalDpi xmlns:a14="http://schemas.microsoft.com/office/drawing/2010/main" val="0"/>
              </a:ext>
            </a:extLst>
          </a:blip>
          <a:srcRect b="23546"/>
          <a:stretch/>
        </p:blipFill>
        <p:spPr>
          <a:xfrm>
            <a:off x="4631267" y="1600200"/>
            <a:ext cx="4131733" cy="2582333"/>
          </a:xfrm>
          <a:prstGeom prst="rect">
            <a:avLst/>
          </a:prstGeom>
        </p:spPr>
      </p:pic>
    </p:spTree>
    <p:extLst>
      <p:ext uri="{BB962C8B-B14F-4D97-AF65-F5344CB8AC3E}">
        <p14:creationId xmlns:p14="http://schemas.microsoft.com/office/powerpoint/2010/main" val="3824928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a Column</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in the first row of the empty column on the right side of the table and press </a:t>
            </a:r>
            <a:r>
              <a:rPr lang="en-US" b="1" i="0" u="none" strike="noStrike" baseline="0" smtClean="0">
                <a:latin typeface="Segoe"/>
                <a:ea typeface="ＭＳ ゴシック"/>
              </a:rPr>
              <a:t>Ctrl</a:t>
            </a:r>
            <a:r>
              <a:rPr lang="en-US" b="0" i="0" u="none" strike="noStrike" baseline="0" smtClean="0">
                <a:latin typeface="Segoe"/>
                <a:ea typeface="ＭＳ ゴシック"/>
              </a:rPr>
              <a:t>+</a:t>
            </a:r>
            <a:r>
              <a:rPr lang="en-US" b="1" i="0" u="none" strike="noStrike" baseline="0" smtClean="0">
                <a:latin typeface="Segoe"/>
                <a:ea typeface="ＭＳ ゴシック"/>
              </a:rPr>
              <a:t>V</a:t>
            </a:r>
            <a:r>
              <a:rPr lang="en-US" b="0" i="0" u="none" strike="noStrike" baseline="0" smtClean="0">
                <a:latin typeface="Segoe"/>
                <a:ea typeface="ＭＳ ゴシック"/>
              </a:rPr>
              <a:t> to paste the data into that column. The data is placed in the empty column, and the table returns to having only three columns.</a:t>
            </a:r>
          </a:p>
          <a:p>
            <a:pPr lvl="1" rtl="0">
              <a:buAutoNum type="arabicPeriod" startAt="5"/>
            </a:pPr>
            <a:r>
              <a:rPr lang="en-US" b="0" i="0" u="none" strike="noStrike" baseline="0" smtClean="0">
                <a:latin typeface="Segoe"/>
                <a:ea typeface="ＭＳ ゴシック"/>
              </a:rPr>
              <a:t>Drag the </a:t>
            </a:r>
            <a:r>
              <a:rPr lang="en-US" b="1" i="0" u="none" strike="noStrike" baseline="0" smtClean="0">
                <a:latin typeface="Segoe"/>
                <a:ea typeface="ＭＳ ゴシック"/>
              </a:rPr>
              <a:t>table’s frame</a:t>
            </a:r>
            <a:r>
              <a:rPr lang="en-US" b="0" i="0" u="none" strike="noStrike" baseline="0" smtClean="0">
                <a:latin typeface="Segoe"/>
                <a:ea typeface="ＭＳ ゴシック"/>
              </a:rPr>
              <a:t> to re-center it on the slide if needed. (It may be slightly skewed to the left.)</a:t>
            </a:r>
          </a:p>
          <a:p>
            <a:pPr lvl="1" rtl="0">
              <a:buAutoNum type="arabicPeriod" startAt="5"/>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2949205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Resize and Distribute Rows and Columns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ATMs Final</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6</a:t>
            </a:r>
            <a:r>
              <a:rPr lang="en-US" sz="2000" b="0" i="0" u="none" strike="noStrike" baseline="0" smtClean="0">
                <a:latin typeface="Segoe"/>
                <a:ea typeface="ＭＳ ゴシック"/>
              </a:rPr>
              <a:t>, and </a:t>
            </a:r>
            <a:br>
              <a:rPr lang="en-US" sz="2000" b="0" i="0" u="none" strike="noStrike" baseline="0" smtClean="0">
                <a:latin typeface="Segoe"/>
                <a:ea typeface="ＭＳ ゴシック"/>
              </a:rPr>
            </a:br>
            <a:r>
              <a:rPr lang="en-US" sz="2000" b="0" i="0" u="none" strike="noStrike" baseline="0" smtClean="0">
                <a:latin typeface="Segoe"/>
                <a:ea typeface="ＭＳ ゴシック"/>
              </a:rPr>
              <a:t>double-click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vertical border</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between the first </a:t>
            </a:r>
            <a:br>
              <a:rPr lang="en-US" sz="2000" b="0" i="0" u="none" strike="noStrike" baseline="0" smtClean="0">
                <a:latin typeface="Segoe"/>
                <a:ea typeface="ＭＳ ゴシック"/>
              </a:rPr>
            </a:br>
            <a:r>
              <a:rPr lang="en-US" sz="2000" b="0" i="0" u="none" strike="noStrike" baseline="0" smtClean="0">
                <a:latin typeface="Segoe"/>
                <a:ea typeface="ＭＳ ゴシック"/>
              </a:rPr>
              <a:t>and second columns.</a:t>
            </a:r>
          </a:p>
          <a:p>
            <a:pPr lvl="1" rtl="0"/>
            <a:r>
              <a:rPr lang="en-US" sz="2000" b="0" i="0" u="none" strike="noStrike" baseline="0" smtClean="0">
                <a:latin typeface="Segoe"/>
                <a:ea typeface="ＭＳ ゴシック"/>
              </a:rPr>
              <a:t>Drag the </a:t>
            </a:r>
            <a:r>
              <a:rPr lang="en-US" sz="2000" b="1" i="0" u="none" strike="noStrike" baseline="0" smtClean="0">
                <a:latin typeface="Segoe"/>
                <a:ea typeface="ＭＳ ゴシック"/>
              </a:rPr>
              <a:t>horizontal </a:t>
            </a:r>
            <a:br>
              <a:rPr lang="en-US" sz="2000" b="1" i="0" u="none" strike="noStrike" baseline="0" smtClean="0">
                <a:latin typeface="Segoe"/>
                <a:ea typeface="ＭＳ ゴシック"/>
              </a:rPr>
            </a:br>
            <a:r>
              <a:rPr lang="en-US" sz="2000" b="1" i="0" u="none" strike="noStrike" baseline="0" smtClean="0">
                <a:latin typeface="Segoe"/>
                <a:ea typeface="ＭＳ ゴシック"/>
              </a:rPr>
              <a:t>border</a:t>
            </a:r>
            <a:r>
              <a:rPr lang="en-US" sz="2000" b="0" i="0" u="none" strike="noStrike" baseline="0" smtClean="0">
                <a:latin typeface="Segoe"/>
                <a:ea typeface="ＭＳ ゴシック"/>
              </a:rPr>
              <a:t> between the </a:t>
            </a:r>
            <a:br>
              <a:rPr lang="en-US" sz="2000" b="0" i="0" u="none" strike="noStrike" baseline="0" smtClean="0">
                <a:latin typeface="Segoe"/>
                <a:ea typeface="ＭＳ ゴシック"/>
              </a:rPr>
            </a:br>
            <a:r>
              <a:rPr lang="en-US" sz="2000" b="0" i="0" u="none" strike="noStrike" baseline="0" smtClean="0">
                <a:latin typeface="Segoe"/>
                <a:ea typeface="ＭＳ ゴシック"/>
              </a:rPr>
              <a:t>Claude Simpson and </a:t>
            </a:r>
            <a:br>
              <a:rPr lang="en-US" sz="2000" b="0" i="0" u="none" strike="noStrike" baseline="0" smtClean="0">
                <a:latin typeface="Segoe"/>
                <a:ea typeface="ＭＳ ゴシック"/>
              </a:rPr>
            </a:br>
            <a:r>
              <a:rPr lang="en-US" sz="2000" b="0" i="0" u="none" strike="noStrike" baseline="0" smtClean="0">
                <a:latin typeface="Segoe"/>
                <a:ea typeface="ＭＳ ゴシック"/>
              </a:rPr>
              <a:t>Mary Bailey lines in </a:t>
            </a:r>
            <a:br>
              <a:rPr lang="en-US" sz="2000" b="0" i="0" u="none" strike="noStrike" baseline="0" smtClean="0">
                <a:latin typeface="Segoe"/>
                <a:ea typeface="ＭＳ ゴシック"/>
              </a:rPr>
            </a:br>
            <a:r>
              <a:rPr lang="en-US" sz="2000" b="0" i="0" u="none" strike="noStrike" baseline="0" smtClean="0">
                <a:latin typeface="Segoe"/>
                <a:ea typeface="ＭＳ ゴシック"/>
              </a:rPr>
              <a:t>the table upward, so that the Claude Simpson cells are as short as possible without truncating the text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0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0429" y="1930400"/>
            <a:ext cx="4794038" cy="3056890"/>
          </a:xfrm>
          <a:prstGeom prst="rect">
            <a:avLst/>
          </a:prstGeom>
        </p:spPr>
      </p:pic>
    </p:spTree>
    <p:extLst>
      <p:ext uri="{BB962C8B-B14F-4D97-AF65-F5344CB8AC3E}">
        <p14:creationId xmlns:p14="http://schemas.microsoft.com/office/powerpoint/2010/main" val="4206652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Resize and Distribute Rows and Columns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If you need to be more precise in resizing, you can  use the tools in the Cell Size group on the Table Tools Layout tab to specify exact widths and heights for table cells.</a:t>
            </a:r>
          </a:p>
          <a:p>
            <a:pPr lvl="1" rtl="0">
              <a:buFont typeface="+mj-lt"/>
              <a:buAutoNum type="arabicPeriod" startAt="3"/>
            </a:pPr>
            <a:r>
              <a:rPr lang="en-US" b="0" i="0" u="none" strike="noStrike" baseline="0" smtClean="0">
                <a:latin typeface="Segoe"/>
                <a:ea typeface="ＭＳ ゴシック"/>
              </a:rPr>
              <a:t>Click in the cell that contains </a:t>
            </a:r>
            <a:r>
              <a:rPr lang="en-US" b="1" i="0" u="none" strike="noStrike" baseline="0" smtClean="0">
                <a:latin typeface="Segoe"/>
                <a:ea typeface="ＭＳ ゴシック"/>
              </a:rPr>
              <a:t>States</a:t>
            </a:r>
            <a:r>
              <a:rPr lang="en-US" b="0" i="0" u="none" strike="noStrike" baseline="0" smtClean="0">
                <a:latin typeface="Times New Roman"/>
                <a:ea typeface="ＭＳ ゴシック"/>
              </a:rPr>
              <a:t>.</a:t>
            </a:r>
          </a:p>
          <a:p>
            <a:pPr lvl="1" rtl="0">
              <a:buAutoNum type="arabicPeriod" startAt="3"/>
            </a:pPr>
            <a:r>
              <a:rPr lang="en-US" b="0" i="0" u="none" strike="noStrike" baseline="0" smtClean="0">
                <a:latin typeface="Segoe"/>
                <a:ea typeface="ＭＳ ゴシック"/>
              </a:rPr>
              <a:t>On the Table Tools Layout tab, in the Table Size group’s Width box, set the value to exactly </a:t>
            </a:r>
            <a:r>
              <a:rPr lang="en-US" b="1" i="0" u="none" strike="noStrike" baseline="0" smtClean="0">
                <a:latin typeface="Segoe"/>
                <a:ea typeface="ＭＳ ゴシック"/>
              </a:rPr>
              <a:t>7”</a:t>
            </a:r>
            <a:r>
              <a:rPr lang="en-US" b="0" i="0" u="none" strike="noStrike" baseline="0" smtClean="0">
                <a:latin typeface="Segoe"/>
                <a:ea typeface="ＭＳ ゴシック"/>
              </a:rPr>
              <a:t> by clicking the increment arrows or typing over the existing value.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371161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Table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Before you begin these steps, make sure that your computer is on. Log on, if necessary.</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START</a:t>
            </a:r>
            <a:r>
              <a:rPr lang="en-US" b="0" i="0" u="none" strike="noStrike" baseline="0" smtClean="0">
                <a:latin typeface="Segoe"/>
                <a:ea typeface="ＭＳ ゴシック"/>
              </a:rPr>
              <a:t> PowerPoint, if the program is not already running.</a:t>
            </a:r>
          </a:p>
          <a:p>
            <a:pPr lvl="1" rtl="0"/>
            <a:r>
              <a:rPr lang="en-US" b="0" i="0" u="none" strike="noStrike" baseline="0" smtClean="0">
                <a:latin typeface="Segoe"/>
                <a:ea typeface="ＭＳ ゴシック"/>
              </a:rPr>
              <a:t>Locate and open the </a:t>
            </a:r>
            <a:r>
              <a:rPr lang="en-US" b="1" i="1" u="none" strike="noStrike" baseline="0" smtClean="0">
                <a:latin typeface="Segoe"/>
                <a:ea typeface="ＭＳ ゴシック"/>
              </a:rPr>
              <a:t>ATMs</a:t>
            </a:r>
            <a:r>
              <a:rPr lang="en-US" b="0" i="0" u="none" strike="noStrike" baseline="0" smtClean="0">
                <a:latin typeface="Segoe"/>
                <a:ea typeface="ＭＳ ゴシック"/>
              </a:rPr>
              <a:t> presentation and save it as </a:t>
            </a:r>
            <a:r>
              <a:rPr lang="en-US" b="1" i="1" u="none" strike="noStrike" baseline="0" smtClean="0">
                <a:latin typeface="Segoe"/>
                <a:ea typeface="ＭＳ ゴシック"/>
              </a:rPr>
              <a:t>ATMs Final</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below </a:t>
            </a:r>
            <a:r>
              <a:rPr lang="en-US" b="1" i="0" u="none" strike="noStrike" baseline="0" smtClean="0">
                <a:latin typeface="Segoe"/>
                <a:ea typeface="ＭＳ ゴシック"/>
              </a:rPr>
              <a:t>slide 4</a:t>
            </a:r>
            <a:r>
              <a:rPr lang="en-US" b="0" i="0" u="none" strike="noStrike" baseline="0" smtClean="0">
                <a:latin typeface="Segoe"/>
                <a:ea typeface="ＭＳ ゴシック"/>
              </a:rPr>
              <a:t> in the left pane and press </a:t>
            </a:r>
            <a:r>
              <a:rPr lang="en-US" b="1" i="0" u="none" strike="noStrike" baseline="0" smtClean="0">
                <a:latin typeface="Segoe"/>
                <a:ea typeface="ＭＳ ゴシック"/>
              </a:rPr>
              <a:t>Enter</a:t>
            </a:r>
            <a:r>
              <a:rPr lang="en-US" b="0" i="0" u="none" strike="noStrike" baseline="0" smtClean="0">
                <a:latin typeface="Segoe"/>
                <a:ea typeface="ＭＳ ゴシック"/>
              </a:rPr>
              <a:t> to insert a new slide with the </a:t>
            </a:r>
            <a:r>
              <a:rPr lang="en-US" b="1" i="0" u="none" strike="noStrike" baseline="0" smtClean="0">
                <a:latin typeface="Segoe"/>
                <a:ea typeface="ＭＳ ゴシック"/>
              </a:rPr>
              <a:t>Title and Content</a:t>
            </a:r>
            <a:r>
              <a:rPr lang="en-US" b="0" i="0" u="none" strike="noStrike" baseline="0" smtClean="0">
                <a:latin typeface="Segoe"/>
                <a:ea typeface="ＭＳ ゴシック"/>
              </a:rPr>
              <a:t> layout after slide 4.</a:t>
            </a:r>
          </a:p>
          <a:p>
            <a:pPr lvl="1" rtl="0"/>
            <a:r>
              <a:rPr lang="en-US" b="0" i="0" u="none" strike="noStrike" baseline="0" smtClean="0">
                <a:latin typeface="Segoe"/>
                <a:ea typeface="ＭＳ ゴシック"/>
              </a:rPr>
              <a:t>On the new slide, click in the </a:t>
            </a:r>
            <a:r>
              <a:rPr lang="en-US" b="1" i="0" u="none" strike="noStrike" baseline="0" smtClean="0">
                <a:latin typeface="Segoe"/>
                <a:ea typeface="ＭＳ ゴシック"/>
              </a:rPr>
              <a:t>title placeholder</a:t>
            </a:r>
            <a:r>
              <a:rPr lang="en-US" b="0" i="0" u="none" strike="noStrike" baseline="0" smtClean="0">
                <a:latin typeface="Segoe"/>
                <a:ea typeface="ＭＳ ゴシック"/>
              </a:rPr>
              <a:t> and type the slide title, </a:t>
            </a:r>
            <a:r>
              <a:rPr lang="en-US" b="1" i="0" u="none" strike="noStrike" baseline="0" smtClean="0">
                <a:latin typeface="Segoe"/>
                <a:ea typeface="ＭＳ ゴシック"/>
              </a:rPr>
              <a:t>Proposed ATM Locations</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1071637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Resize and Distribute Rows and Columns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In the Cell Size group’s Width box, set the value to exactly </a:t>
            </a:r>
            <a:r>
              <a:rPr lang="en-US" b="1" i="0" u="none" strike="noStrike" baseline="0" smtClean="0">
                <a:latin typeface="Segoe"/>
                <a:ea typeface="ＭＳ ゴシック"/>
              </a:rPr>
              <a:t>3”</a:t>
            </a:r>
            <a:r>
              <a:rPr lang="en-US" b="0" i="0" u="none" strike="noStrike" baseline="0" smtClean="0">
                <a:latin typeface="Segoe"/>
                <a:ea typeface="ＭＳ ゴシック"/>
              </a:rPr>
              <a:t> by clicking the up increment arrow or by typing over the existing value (below).</a:t>
            </a:r>
          </a:p>
          <a:p>
            <a:pPr lvl="1" rtl="0">
              <a:buAutoNum type="arabicPeriod" startAt="5"/>
            </a:pPr>
            <a:r>
              <a:rPr lang="en-US" b="0" i="0" u="none" strike="noStrike" baseline="0" smtClean="0">
                <a:latin typeface="Segoe"/>
                <a:ea typeface="ＭＳ ゴシック"/>
              </a:rPr>
              <a:t>Drag the </a:t>
            </a:r>
            <a:r>
              <a:rPr lang="en-US" b="1" i="0" u="none" strike="noStrike" baseline="0" smtClean="0">
                <a:latin typeface="Segoe"/>
                <a:ea typeface="ＭＳ ゴシック"/>
              </a:rPr>
              <a:t>outer border</a:t>
            </a:r>
            <a:r>
              <a:rPr lang="en-US" b="0" i="0" u="none" strike="noStrike" baseline="0" smtClean="0">
                <a:latin typeface="Segoe"/>
                <a:ea typeface="ＭＳ ゴシック"/>
              </a:rPr>
              <a:t> of the table to the right as needed to re-center the table beneath the Team Leaders title.</a:t>
            </a:r>
          </a:p>
          <a:p>
            <a:pPr lvl="1" rtl="0">
              <a:buAutoNum type="arabicPeriod" startAt="5"/>
            </a:pPr>
            <a:r>
              <a:rPr lang="en-US" b="0" i="0" u="none" strike="noStrike" baseline="0" smtClean="0">
                <a:latin typeface="Segoe"/>
                <a:ea typeface="ＭＳ ゴシック"/>
              </a:rPr>
              <a:t>Select the </a:t>
            </a:r>
            <a:r>
              <a:rPr lang="en-US" b="1" i="0" u="none" strike="noStrike" baseline="0" smtClean="0">
                <a:latin typeface="Segoe"/>
                <a:ea typeface="ＭＳ ゴシック"/>
              </a:rPr>
              <a:t>entire table</a:t>
            </a:r>
            <a:r>
              <a:rPr lang="en-US" b="0" i="0" u="none" strike="noStrike" baseline="0" smtClean="0">
                <a:latin typeface="Segoe"/>
                <a:ea typeface="ＭＳ ゴシック"/>
              </a:rPr>
              <a:t> by dragging across it.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0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368800"/>
            <a:ext cx="8001000" cy="1518886"/>
          </a:xfrm>
          <a:prstGeom prst="rect">
            <a:avLst/>
          </a:prstGeom>
        </p:spPr>
      </p:pic>
    </p:spTree>
    <p:extLst>
      <p:ext uri="{BB962C8B-B14F-4D97-AF65-F5344CB8AC3E}">
        <p14:creationId xmlns:p14="http://schemas.microsoft.com/office/powerpoint/2010/main" val="920432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Resize and Distribute Rows and Columns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On the Table Tools Layout tab, click the </a:t>
            </a:r>
            <a:r>
              <a:rPr lang="en-US" b="1" i="0" u="none" strike="noStrike" baseline="0" smtClean="0">
                <a:latin typeface="Segoe"/>
                <a:ea typeface="ＭＳ ゴシック"/>
              </a:rPr>
              <a:t>Distribute Columns</a:t>
            </a:r>
            <a:r>
              <a:rPr lang="en-US" b="0" i="0" u="none" strike="noStrike" baseline="0" smtClean="0">
                <a:latin typeface="Segoe"/>
                <a:ea typeface="ＭＳ ゴシック"/>
              </a:rPr>
              <a:t> button.      Each column becomes the same width.</a:t>
            </a:r>
          </a:p>
          <a:p>
            <a:pPr lvl="1" rtl="0">
              <a:buAutoNum type="arabicPeriod" startAt="8"/>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distribu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905000"/>
            <a:ext cx="316277" cy="347133"/>
          </a:xfrm>
          <a:prstGeom prst="rect">
            <a:avLst/>
          </a:prstGeom>
        </p:spPr>
      </p:pic>
    </p:spTree>
    <p:extLst>
      <p:ext uri="{BB962C8B-B14F-4D97-AF65-F5344CB8AC3E}">
        <p14:creationId xmlns:p14="http://schemas.microsoft.com/office/powerpoint/2010/main" val="2707588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Merge and Split Table Cells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ATMs Final</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6</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and select the </a:t>
            </a:r>
            <a:br>
              <a:rPr lang="en-US" sz="2000" b="0" i="0" u="none" strike="noStrike" baseline="0" smtClean="0">
                <a:latin typeface="Segoe"/>
                <a:ea typeface="ＭＳ ゴシック"/>
              </a:rPr>
            </a:br>
            <a:r>
              <a:rPr lang="en-US" sz="2000" b="0" i="0" u="none" strike="noStrike" baseline="0" smtClean="0">
                <a:latin typeface="Segoe"/>
                <a:ea typeface="ＭＳ ゴシック"/>
              </a:rPr>
              <a:t>cells</a:t>
            </a:r>
            <a:r>
              <a:rPr lang="en-US" sz="2000" b="1" i="0" u="none" strike="noStrike" baseline="0" smtClean="0">
                <a:latin typeface="Segoe"/>
                <a:ea typeface="ＭＳ ゴシック"/>
              </a:rPr>
              <a:t> </a:t>
            </a:r>
            <a:r>
              <a:rPr lang="en-US" sz="2000" b="0" i="0" u="none" strike="noStrike" baseline="0" smtClean="0">
                <a:latin typeface="Segoe"/>
                <a:ea typeface="ＭＳ ゴシック"/>
              </a:rPr>
              <a:t>containing </a:t>
            </a:r>
            <a:br>
              <a:rPr lang="en-US" sz="2000" b="0" i="0" u="none" strike="noStrike" baseline="0" smtClean="0">
                <a:latin typeface="Segoe"/>
                <a:ea typeface="ＭＳ ゴシック"/>
              </a:rPr>
            </a:br>
            <a:r>
              <a:rPr lang="en-US" sz="2000" b="1" i="0" u="none" strike="noStrike" baseline="0" smtClean="0">
                <a:latin typeface="Segoe"/>
                <a:ea typeface="ＭＳ ゴシック"/>
              </a:rPr>
              <a:t>Wesley</a:t>
            </a:r>
            <a:r>
              <a:rPr lang="en-US" sz="2000" b="0" i="0" u="none" strike="noStrike" baseline="0" smtClean="0">
                <a:latin typeface="Segoe"/>
                <a:ea typeface="ＭＳ ゴシック"/>
              </a:rPr>
              <a:t> and </a:t>
            </a:r>
            <a:br>
              <a:rPr lang="en-US" sz="2000" b="0" i="0" u="none" strike="noStrike" baseline="0" smtClean="0">
                <a:latin typeface="Segoe"/>
                <a:ea typeface="ＭＳ ゴシック"/>
              </a:rPr>
            </a:br>
            <a:r>
              <a:rPr lang="en-US" sz="2000" b="1" i="0" u="none" strike="noStrike" baseline="0" smtClean="0">
                <a:latin typeface="Segoe"/>
                <a:ea typeface="ＭＳ ゴシック"/>
              </a:rPr>
              <a:t>Kirk</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On the Table </a:t>
            </a:r>
            <a:br>
              <a:rPr lang="en-US" sz="2000" b="0" i="0" u="none" strike="noStrike" baseline="0" smtClean="0">
                <a:latin typeface="Segoe"/>
                <a:ea typeface="ＭＳ ゴシック"/>
              </a:rPr>
            </a:br>
            <a:r>
              <a:rPr lang="en-US" sz="2000" b="0" i="0" u="none" strike="noStrike" baseline="0" smtClean="0">
                <a:latin typeface="Segoe"/>
                <a:ea typeface="ＭＳ ゴシック"/>
              </a:rPr>
              <a:t>Tools Layout tab,</a:t>
            </a:r>
            <a:br>
              <a:rPr lang="en-US" sz="2000" b="0" i="0" u="none" strike="noStrike" baseline="0" smtClean="0">
                <a:latin typeface="Segoe"/>
                <a:ea typeface="ＭＳ ゴシック"/>
              </a:rPr>
            </a:br>
            <a:r>
              <a:rPr lang="en-US" sz="2000" b="0" i="0" u="none" strike="noStrike" baseline="0" smtClean="0">
                <a:latin typeface="Segoe"/>
                <a:ea typeface="ＭＳ ゴシック"/>
              </a:rPr>
              <a:t> click </a:t>
            </a:r>
            <a:r>
              <a:rPr lang="en-US" sz="2000" b="1" i="0" u="none" strike="noStrike" baseline="0" smtClean="0">
                <a:latin typeface="Segoe"/>
                <a:ea typeface="ＭＳ ゴシック"/>
              </a:rPr>
              <a:t>Merge </a:t>
            </a:r>
            <a:br>
              <a:rPr lang="en-US" sz="2000" b="1" i="0" u="none" strike="noStrike" baseline="0" smtClean="0">
                <a:latin typeface="Segoe"/>
                <a:ea typeface="ＭＳ ゴシック"/>
              </a:rPr>
            </a:br>
            <a:r>
              <a:rPr lang="en-US" sz="2000" b="1" i="0" u="none" strike="noStrike" baseline="0" smtClean="0">
                <a:latin typeface="Segoe"/>
                <a:ea typeface="ＭＳ ゴシック"/>
              </a:rPr>
              <a:t>Cells</a:t>
            </a:r>
            <a:r>
              <a:rPr lang="en-US" sz="2000" b="0" i="0" u="none" strike="noStrike" baseline="0" smtClean="0">
                <a:latin typeface="Segoe"/>
                <a:ea typeface="ＭＳ ゴシック"/>
              </a:rPr>
              <a:t>. The two </a:t>
            </a:r>
            <a:br>
              <a:rPr lang="en-US" sz="2000" b="0" i="0" u="none" strike="noStrike" baseline="0" smtClean="0">
                <a:latin typeface="Segoe"/>
                <a:ea typeface="ＭＳ ゴシック"/>
              </a:rPr>
            </a:br>
            <a:r>
              <a:rPr lang="en-US" sz="2000" b="0" i="0" u="none" strike="noStrike" baseline="0" smtClean="0">
                <a:latin typeface="Segoe"/>
                <a:ea typeface="ＭＳ ゴシック"/>
              </a:rPr>
              <a:t>cells become </a:t>
            </a:r>
            <a:br>
              <a:rPr lang="en-US" sz="2000" b="0" i="0" u="none" strike="noStrike" baseline="0" smtClean="0">
                <a:latin typeface="Segoe"/>
                <a:ea typeface="ＭＳ ゴシック"/>
              </a:rPr>
            </a:br>
            <a:r>
              <a:rPr lang="en-US" sz="2000" b="0" i="0" u="none" strike="noStrike" baseline="0" smtClean="0">
                <a:latin typeface="Segoe"/>
                <a:ea typeface="ＭＳ ゴシック"/>
              </a:rPr>
              <a:t>one, and the text from both cells appears in the merged cell separated by a paragraph break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pic>
        <p:nvPicPr>
          <p:cNvPr id="7" name="Picture 6" descr="05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981200"/>
            <a:ext cx="5285021" cy="3327400"/>
          </a:xfrm>
          <a:prstGeom prst="rect">
            <a:avLst/>
          </a:prstGeom>
        </p:spPr>
      </p:pic>
    </p:spTree>
    <p:extLst>
      <p:ext uri="{BB962C8B-B14F-4D97-AF65-F5344CB8AC3E}">
        <p14:creationId xmlns:p14="http://schemas.microsoft.com/office/powerpoint/2010/main" val="4030553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Merge and Split Table Cells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Select </a:t>
            </a:r>
            <a:r>
              <a:rPr lang="en-US" b="1" i="0" u="none" strike="noStrike" baseline="0" smtClean="0">
                <a:latin typeface="Segoe"/>
                <a:ea typeface="ＭＳ ゴシック"/>
              </a:rPr>
              <a:t>all three cells</a:t>
            </a:r>
            <a:r>
              <a:rPr lang="en-US" b="0" i="0" u="none" strike="noStrike" baseline="0" smtClean="0">
                <a:latin typeface="Segoe"/>
                <a:ea typeface="ＭＳ ゴシック"/>
              </a:rPr>
              <a:t> that contain </a:t>
            </a:r>
            <a:br>
              <a:rPr lang="en-US" b="0" i="0" u="none" strike="noStrike" baseline="0" smtClean="0">
                <a:latin typeface="Segoe"/>
                <a:ea typeface="ＭＳ ゴシック"/>
              </a:rPr>
            </a:br>
            <a:r>
              <a:rPr lang="en-US" b="0" i="0" u="none" strike="noStrike" baseline="0" smtClean="0">
                <a:latin typeface="Segoe"/>
                <a:ea typeface="ＭＳ ゴシック"/>
              </a:rPr>
              <a:t>state names, and on the Table </a:t>
            </a:r>
            <a:br>
              <a:rPr lang="en-US" b="0" i="0" u="none" strike="noStrike" baseline="0" smtClean="0">
                <a:latin typeface="Segoe"/>
                <a:ea typeface="ＭＳ ゴシック"/>
              </a:rPr>
            </a:br>
            <a:r>
              <a:rPr lang="en-US" b="0" i="0" u="none" strike="noStrike" baseline="0" smtClean="0">
                <a:latin typeface="Segoe"/>
                <a:ea typeface="ＭＳ ゴシック"/>
              </a:rPr>
              <a:t>Tools Layout</a:t>
            </a:r>
            <a:r>
              <a:rPr lang="en-US" b="1" i="0" u="none" strike="noStrike" baseline="0" smtClean="0">
                <a:latin typeface="Segoe"/>
                <a:ea typeface="ＭＳ ゴシック"/>
              </a:rPr>
              <a:t>  </a:t>
            </a:r>
            <a:r>
              <a:rPr lang="en-US" b="0" i="0" u="none" strike="noStrike" baseline="0" smtClean="0">
                <a:latin typeface="Segoe"/>
                <a:ea typeface="ＭＳ ゴシック"/>
              </a:rPr>
              <a:t>tab, click </a:t>
            </a:r>
            <a:r>
              <a:rPr lang="en-US" b="1" i="0" u="none" strike="noStrike" baseline="0" smtClean="0">
                <a:latin typeface="Segoe"/>
                <a:ea typeface="ＭＳ ゴシック"/>
              </a:rPr>
              <a:t>Split Cells</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The Split Cells dialog box opens </a:t>
            </a:r>
            <a:br>
              <a:rPr lang="en-US" b="0" i="0" u="none" strike="noStrike" baseline="0" smtClean="0">
                <a:latin typeface="Segoe"/>
                <a:ea typeface="ＭＳ ゴシック"/>
              </a:rPr>
            </a:br>
            <a:r>
              <a:rPr lang="en-US" b="0" i="0" u="none" strike="noStrike" baseline="0" smtClean="0">
                <a:latin typeface="Segoe"/>
                <a:ea typeface="ＭＳ ゴシック"/>
              </a:rPr>
              <a:t>(right).</a:t>
            </a:r>
          </a:p>
          <a:p>
            <a:pPr lvl="1" rtl="0">
              <a:buAutoNum type="arabicPeriod" startAt="6"/>
            </a:pPr>
            <a:r>
              <a:rPr lang="en-US" b="0" i="0" u="none" strike="noStrike" baseline="0" smtClean="0">
                <a:latin typeface="Segoe"/>
                <a:ea typeface="ＭＳ ゴシック"/>
              </a:rPr>
              <a:t>In the Number of Columns text box, type </a:t>
            </a:r>
            <a:r>
              <a:rPr lang="en-US" b="1" i="0" u="none" strike="noStrike" baseline="0" smtClean="0">
                <a:latin typeface="Segoe"/>
                <a:ea typeface="ＭＳ ゴシック"/>
              </a:rPr>
              <a:t>2</a:t>
            </a:r>
            <a:r>
              <a:rPr lang="en-US" b="0" i="0" u="none" strike="noStrike" baseline="0" smtClean="0">
                <a:latin typeface="Segoe"/>
                <a:ea typeface="ＭＳ ゴシック"/>
              </a:rPr>
              <a:t> to set the number of columns to 2 if it is not already at that value. In the Number of Rows box, type </a:t>
            </a:r>
            <a:r>
              <a:rPr lang="en-US" b="1" i="0" u="none" strike="noStrike" baseline="0" smtClean="0">
                <a:latin typeface="Segoe"/>
                <a:ea typeface="ＭＳ ゴシック"/>
              </a:rPr>
              <a:t>1</a:t>
            </a:r>
            <a:r>
              <a:rPr lang="en-US" b="0" i="0" u="none" strike="noStrike" baseline="0" smtClean="0">
                <a:latin typeface="Segoe"/>
                <a:ea typeface="ＭＳ ゴシック"/>
              </a:rPr>
              <a:t> to set the number of rows to 1 if it is not already at that value. Then click </a:t>
            </a:r>
            <a:r>
              <a:rPr lang="en-US" b="1" i="0" u="none" strike="noStrike" baseline="0" smtClean="0">
                <a:latin typeface="Segoe"/>
                <a:ea typeface="ＭＳ ゴシック"/>
              </a:rPr>
              <a:t>OK</a:t>
            </a:r>
            <a:r>
              <a:rPr lang="en-US" b="0" i="0" u="none" strike="noStrike" baseline="0" smtClean="0">
                <a:latin typeface="Segoe"/>
                <a:ea typeface="ＭＳ ゴシック"/>
              </a:rPr>
              <a:t>. Select the </a:t>
            </a:r>
            <a:r>
              <a:rPr lang="en-US" b="1" i="0" u="none" strike="noStrike" baseline="0" smtClean="0">
                <a:latin typeface="Segoe"/>
                <a:ea typeface="ＭＳ ゴシック"/>
              </a:rPr>
              <a:t>entire table</a:t>
            </a:r>
            <a:r>
              <a:rPr lang="en-US" b="0" i="0" u="none" strike="noStrike" baseline="0" smtClean="0">
                <a:latin typeface="Segoe"/>
                <a:ea typeface="ＭＳ ゴシック"/>
              </a:rPr>
              <a:t>, and then click the </a:t>
            </a:r>
            <a:r>
              <a:rPr lang="en-US" b="1" i="0" u="none" strike="noStrike" baseline="0" smtClean="0">
                <a:latin typeface="Segoe"/>
                <a:ea typeface="ＭＳ ゴシック"/>
              </a:rPr>
              <a:t>Distribute Columns</a:t>
            </a:r>
            <a:r>
              <a:rPr lang="en-US" b="0" i="0" u="none" strike="noStrike" baseline="0" smtClean="0">
                <a:latin typeface="Segoe"/>
                <a:ea typeface="ＭＳ ゴシック"/>
              </a:rPr>
              <a:t> button on the Table Tools Layout tab to equalize the column widths.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5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600200"/>
            <a:ext cx="2824699" cy="1710267"/>
          </a:xfrm>
          <a:prstGeom prst="rect">
            <a:avLst/>
          </a:prstGeom>
        </p:spPr>
      </p:pic>
    </p:spTree>
    <p:extLst>
      <p:ext uri="{BB962C8B-B14F-4D97-AF65-F5344CB8AC3E}">
        <p14:creationId xmlns:p14="http://schemas.microsoft.com/office/powerpoint/2010/main" val="3913330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Merge and Split Table Cells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latin typeface="Segoe"/>
                <a:ea typeface="ＭＳ ゴシック"/>
              </a:rPr>
              <a:t>For each division, move </a:t>
            </a:r>
            <a:r>
              <a:rPr lang="en-US" sz="2000" b="1" i="0" u="none" strike="noStrike" baseline="0" smtClean="0">
                <a:latin typeface="Segoe"/>
                <a:ea typeface="ＭＳ ゴシック"/>
              </a:rPr>
              <a:t>approximately half</a:t>
            </a:r>
            <a:r>
              <a:rPr lang="en-US" sz="2000" b="0" i="0" u="none" strike="noStrike" baseline="0" smtClean="0">
                <a:latin typeface="Segoe"/>
                <a:ea typeface="ＭＳ ゴシック"/>
              </a:rPr>
              <a:t> of the names from the existing cell to</a:t>
            </a:r>
            <a:br>
              <a:rPr lang="en-US" sz="2000" b="0" i="0" u="none" strike="noStrike" baseline="0" smtClean="0">
                <a:latin typeface="Segoe"/>
                <a:ea typeface="ＭＳ ゴシック"/>
              </a:rPr>
            </a:br>
            <a:r>
              <a:rPr lang="en-US" sz="2000" b="0" i="0" u="none" strike="noStrike" baseline="0" smtClean="0">
                <a:latin typeface="Segoe"/>
                <a:ea typeface="ＭＳ ゴシック"/>
              </a:rPr>
              <a:t>the empty cell to it</a:t>
            </a:r>
            <a:br>
              <a:rPr lang="en-US" sz="2000" b="0" i="0" u="none" strike="noStrike" baseline="0" smtClean="0">
                <a:latin typeface="Segoe"/>
                <a:ea typeface="ＭＳ ゴシック"/>
              </a:rPr>
            </a:br>
            <a:r>
              <a:rPr lang="en-US" sz="2000" b="0" i="0" u="none" strike="noStrike" baseline="0" smtClean="0">
                <a:latin typeface="Segoe"/>
                <a:ea typeface="ＭＳ ゴシック"/>
              </a:rPr>
              <a:t>s right (right). You </a:t>
            </a:r>
            <a:br>
              <a:rPr lang="en-US" sz="2000" b="0" i="0" u="none" strike="noStrike" baseline="0" smtClean="0">
                <a:latin typeface="Segoe"/>
                <a:ea typeface="ＭＳ ゴシック"/>
              </a:rPr>
            </a:br>
            <a:r>
              <a:rPr lang="en-US" sz="2000" b="0" i="0" u="none" strike="noStrike" baseline="0" smtClean="0">
                <a:latin typeface="Segoe"/>
                <a:ea typeface="ＭＳ ゴシック"/>
              </a:rPr>
              <a:t>can move the text </a:t>
            </a:r>
            <a:br>
              <a:rPr lang="en-US" sz="2000" b="0" i="0" u="none" strike="noStrike" baseline="0" smtClean="0">
                <a:latin typeface="Segoe"/>
                <a:ea typeface="ＭＳ ゴシック"/>
              </a:rPr>
            </a:br>
            <a:r>
              <a:rPr lang="en-US" sz="2000" b="0" i="0" u="none" strike="noStrike" baseline="0" smtClean="0">
                <a:latin typeface="Segoe"/>
                <a:ea typeface="ＭＳ ゴシック"/>
              </a:rPr>
              <a:t>either with drag </a:t>
            </a:r>
            <a:br>
              <a:rPr lang="en-US" sz="2000" b="0" i="0" u="none" strike="noStrike" baseline="0" smtClean="0">
                <a:latin typeface="Segoe"/>
                <a:ea typeface="ＭＳ ゴシック"/>
              </a:rPr>
            </a:br>
            <a:r>
              <a:rPr lang="en-US" sz="2000" b="0" i="0" u="none" strike="noStrike" baseline="0" smtClean="0">
                <a:latin typeface="Segoe"/>
                <a:ea typeface="ＭＳ ゴシック"/>
              </a:rPr>
              <a:t>and drop or cut </a:t>
            </a:r>
            <a:br>
              <a:rPr lang="en-US" sz="2000" b="0" i="0" u="none" strike="noStrike" baseline="0" smtClean="0">
                <a:latin typeface="Segoe"/>
                <a:ea typeface="ＭＳ ゴシック"/>
              </a:rPr>
            </a:br>
            <a:r>
              <a:rPr lang="en-US" sz="2000" b="0" i="0" u="none" strike="noStrike" baseline="0" smtClean="0">
                <a:latin typeface="Segoe"/>
                <a:ea typeface="ＭＳ ゴシック"/>
              </a:rPr>
              <a:t>and paste.</a:t>
            </a:r>
          </a:p>
          <a:p>
            <a:pPr lvl="1" rtl="0">
              <a:buAutoNum type="arabicPeriod" startAt="8"/>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 file</a:t>
            </a:r>
            <a:br>
              <a:rPr lang="en-US" sz="2000" b="0" i="0" u="none" strike="noStrike" baseline="0" smtClean="0">
                <a:latin typeface="Segoe"/>
                <a:ea typeface="ＭＳ ゴシック"/>
              </a:rPr>
            </a:br>
            <a:r>
              <a:rPr lang="en-US" sz="2000" b="0" i="0" u="none" strike="noStrike" baseline="0" smtClean="0">
                <a:latin typeface="Segoe"/>
                <a:ea typeface="ＭＳ ゴシック"/>
              </a:rPr>
              <a:t>and </a:t>
            </a:r>
            <a:r>
              <a:rPr lang="en-US" sz="2000" b="1" i="0" u="none" strike="noStrike" baseline="0" smtClean="0">
                <a:latin typeface="Segoe"/>
                <a:ea typeface="ＭＳ ゴシック"/>
              </a:rPr>
              <a:t>CLOSE</a:t>
            </a:r>
            <a:r>
              <a:rPr lang="en-US" sz="2000" b="0" i="0" u="none" strike="noStrike" baseline="0" smtClean="0">
                <a:latin typeface="Segoe"/>
                <a:ea typeface="ＭＳ ゴシック"/>
              </a:rPr>
              <a:t> it.</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PowerPoint </a:t>
            </a:r>
            <a:br>
              <a:rPr lang="en-US" sz="2000" b="0" i="0" u="none" strike="noStrike" baseline="0" smtClean="0">
                <a:latin typeface="Segoe"/>
                <a:ea typeface="ＭＳ ゴシック"/>
              </a:rPr>
            </a:br>
            <a:r>
              <a:rPr lang="en-US" sz="2000" b="0" i="0" u="none" strike="noStrike" baseline="0" smtClean="0">
                <a:latin typeface="Segoe"/>
                <a:ea typeface="ＭＳ ゴシック"/>
              </a:rPr>
              <a:t>open to u</a:t>
            </a:r>
            <a:r>
              <a:rPr lang="en-US" sz="2000" b="0" i="0" u="none" strike="noStrike" baseline="0" smtClean="0">
                <a:latin typeface="Times"/>
                <a:ea typeface="ＭＳ ゴシック"/>
              </a:rPr>
              <a:t>se</a:t>
            </a:r>
            <a:r>
              <a:rPr lang="en-US" sz="2000" b="0" i="0" u="none" strike="noStrike" baseline="0" smtClean="0">
                <a:latin typeface="Dse"/>
                <a:ea typeface="ＭＳ ゴシック"/>
                <a:cs typeface="Dse"/>
              </a:rPr>
              <a:t>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8" name="Picture 7" descr="05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867" y="1981200"/>
            <a:ext cx="5144445" cy="3096905"/>
          </a:xfrm>
          <a:prstGeom prst="rect">
            <a:avLst/>
          </a:prstGeom>
        </p:spPr>
      </p:pic>
    </p:spTree>
    <p:extLst>
      <p:ext uri="{BB962C8B-B14F-4D97-AF65-F5344CB8AC3E}">
        <p14:creationId xmlns:p14="http://schemas.microsoft.com/office/powerpoint/2010/main" val="1534931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Align and Orient Text in a Table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a:t>
            </a:r>
            <a:r>
              <a:rPr lang="en-US" b="0" i="0" u="none" strike="noStrike" baseline="0" smtClean="0">
                <a:latin typeface="Segoe"/>
                <a:ea typeface="ＭＳ ゴシック"/>
              </a:rPr>
              <a:t>To align and orient text in a table, do the following:</a:t>
            </a:r>
          </a:p>
          <a:p>
            <a:pPr lvl="1" rtl="0"/>
            <a:r>
              <a:rPr lang="en-US"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Bids</a:t>
            </a:r>
            <a:r>
              <a:rPr lang="en-US" b="0" i="0" u="none" strike="noStrike" baseline="0" smtClean="0">
                <a:latin typeface="Segoe"/>
                <a:ea typeface="ＭＳ ゴシック"/>
              </a:rPr>
              <a:t> presentation and save it as </a:t>
            </a:r>
            <a:r>
              <a:rPr lang="en-US" b="1" i="1" u="none" strike="noStrike" baseline="0" smtClean="0">
                <a:latin typeface="Segoe"/>
                <a:ea typeface="ＭＳ ゴシック"/>
              </a:rPr>
              <a:t>Final Bids</a:t>
            </a:r>
            <a:r>
              <a:rPr lang="en-US" b="0" i="1" u="none" strike="noStrike" baseline="0" smtClean="0">
                <a:latin typeface="Times New Roman"/>
                <a:ea typeface="ＭＳ ゴシック"/>
              </a:rPr>
              <a:t>.</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2</a:t>
            </a:r>
            <a:r>
              <a:rPr lang="en-US" b="0" i="0" u="none" strike="noStrike" baseline="0" smtClean="0">
                <a:latin typeface="Segoe"/>
                <a:ea typeface="ＭＳ ゴシック"/>
              </a:rPr>
              <a:t>, and click in the </a:t>
            </a:r>
            <a:r>
              <a:rPr lang="en-US" b="1" i="0" u="none" strike="noStrike" baseline="0" smtClean="0">
                <a:latin typeface="Segoe"/>
                <a:ea typeface="ＭＳ ゴシック"/>
              </a:rPr>
              <a:t>merged cell</a:t>
            </a:r>
            <a:r>
              <a:rPr lang="en-US" b="0" i="0" u="none" strike="noStrike" baseline="0" smtClean="0">
                <a:latin typeface="Segoe"/>
                <a:ea typeface="ＭＳ ゴシック"/>
              </a:rPr>
              <a:t> at the far left of the table.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Table Tools Layout</a:t>
            </a:r>
            <a:r>
              <a:rPr lang="en-US" b="0" i="0" u="none" strike="noStrike" baseline="0" smtClean="0">
                <a:latin typeface="Segoe"/>
                <a:ea typeface="ＭＳ ゴシック"/>
              </a:rPr>
              <a:t> tab, and then click the </a:t>
            </a:r>
            <a:r>
              <a:rPr lang="en-US" b="1" i="0" u="none" strike="noStrike" baseline="0" smtClean="0">
                <a:latin typeface="Segoe"/>
                <a:ea typeface="ＭＳ ゴシック"/>
              </a:rPr>
              <a:t>Text Direction</a:t>
            </a:r>
            <a:r>
              <a:rPr lang="en-US" b="0" i="0" u="none" strike="noStrike" baseline="0" smtClean="0">
                <a:latin typeface="Segoe"/>
                <a:ea typeface="ＭＳ ゴシック"/>
              </a:rPr>
              <a:t> button to display a menu of orientation options.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3332564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Align and Orient Text in a Table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Stacked</a:t>
            </a:r>
            <a:r>
              <a:rPr lang="en-US" b="0" i="0" u="none" strike="noStrike" baseline="0" smtClean="0">
                <a:latin typeface="Segoe"/>
                <a:ea typeface="ＭＳ ゴシック"/>
              </a:rPr>
              <a:t>. This </a:t>
            </a:r>
            <a:br>
              <a:rPr lang="en-US" b="0" i="0" u="none" strike="noStrike" baseline="0" smtClean="0">
                <a:latin typeface="Segoe"/>
                <a:ea typeface="ＭＳ ゴシック"/>
              </a:rPr>
            </a:br>
            <a:r>
              <a:rPr lang="en-US" b="0" i="0" u="none" strike="noStrike" baseline="0" smtClean="0">
                <a:latin typeface="Segoe"/>
                <a:ea typeface="ＭＳ ゴシック"/>
              </a:rPr>
              <a:t>option will stack </a:t>
            </a:r>
            <a:br>
              <a:rPr lang="en-US" b="0" i="0" u="none" strike="noStrike" baseline="0" smtClean="0">
                <a:latin typeface="Segoe"/>
                <a:ea typeface="ＭＳ ゴシック"/>
              </a:rPr>
            </a:br>
            <a:r>
              <a:rPr lang="en-US" b="0" i="0" u="none" strike="noStrike" baseline="0" smtClean="0">
                <a:latin typeface="Segoe"/>
                <a:ea typeface="ＭＳ ゴシック"/>
              </a:rPr>
              <a:t>text with each </a:t>
            </a:r>
            <a:br>
              <a:rPr lang="en-US" b="0" i="0" u="none" strike="noStrike" baseline="0" smtClean="0">
                <a:latin typeface="Segoe"/>
                <a:ea typeface="ＭＳ ゴシック"/>
              </a:rPr>
            </a:br>
            <a:r>
              <a:rPr lang="en-US" b="0" i="0" u="none" strike="noStrike" baseline="0" smtClean="0">
                <a:latin typeface="Segoe"/>
                <a:ea typeface="ＭＳ ゴシック"/>
              </a:rPr>
              <a:t>letter below the </a:t>
            </a:r>
            <a:br>
              <a:rPr lang="en-US" b="0" i="0" u="none" strike="noStrike" baseline="0" smtClean="0">
                <a:latin typeface="Segoe"/>
                <a:ea typeface="ＭＳ ゴシック"/>
              </a:rPr>
            </a:br>
            <a:r>
              <a:rPr lang="en-US" b="0" i="0" u="none" strike="noStrike" baseline="0" smtClean="0">
                <a:latin typeface="Segoe"/>
                <a:ea typeface="ＭＳ ゴシック"/>
              </a:rPr>
              <a:t>previous one.</a:t>
            </a:r>
          </a:p>
          <a:p>
            <a:pPr lvl="1" rtl="0">
              <a:buAutoNum type="arabicPeriod" startAt="4"/>
            </a:pPr>
            <a:r>
              <a:rPr lang="en-US" b="0" i="0" u="none" strike="noStrike" baseline="0" smtClean="0">
                <a:latin typeface="Segoe"/>
                <a:ea typeface="ＭＳ ゴシック"/>
              </a:rPr>
              <a:t>Type </a:t>
            </a:r>
            <a:r>
              <a:rPr lang="en-US" b="1" i="0" u="none" strike="noStrike" baseline="0" smtClean="0">
                <a:latin typeface="Segoe"/>
                <a:ea typeface="ＭＳ ゴシック"/>
              </a:rPr>
              <a:t>Vendor </a:t>
            </a:r>
            <a:r>
              <a:rPr lang="en-US" b="0" i="0" u="none" strike="noStrike" baseline="0" smtClean="0">
                <a:latin typeface="Segoe"/>
                <a:ea typeface="ＭＳ ゴシック"/>
              </a:rPr>
              <a:t>in </a:t>
            </a:r>
            <a:br>
              <a:rPr lang="en-US" b="0" i="0" u="none" strike="noStrike" baseline="0" smtClean="0">
                <a:latin typeface="Segoe"/>
                <a:ea typeface="ＭＳ ゴシック"/>
              </a:rPr>
            </a:br>
            <a:r>
              <a:rPr lang="en-US" b="0" i="0" u="none" strike="noStrike" baseline="0" smtClean="0">
                <a:latin typeface="Segoe"/>
                <a:ea typeface="ＭＳ ゴシック"/>
              </a:rPr>
              <a:t>the merged cell. </a:t>
            </a:r>
            <a:br>
              <a:rPr lang="en-US" b="0" i="0" u="none" strike="noStrike" baseline="0" smtClean="0">
                <a:latin typeface="Segoe"/>
                <a:ea typeface="ＭＳ ゴシック"/>
              </a:rPr>
            </a:br>
            <a:r>
              <a:rPr lang="en-US" b="0" i="0" u="none" strike="noStrike" baseline="0" smtClean="0">
                <a:latin typeface="Segoe"/>
                <a:ea typeface="ＭＳ ゴシック"/>
              </a:rPr>
              <a:t>The text stacks in </a:t>
            </a:r>
            <a:br>
              <a:rPr lang="en-US" b="0" i="0" u="none" strike="noStrike" baseline="0" smtClean="0">
                <a:latin typeface="Segoe"/>
                <a:ea typeface="ＭＳ ゴシック"/>
              </a:rPr>
            </a:br>
            <a:r>
              <a:rPr lang="en-US" b="0" i="0" u="none" strike="noStrike" baseline="0" smtClean="0">
                <a:latin typeface="Segoe"/>
                <a:ea typeface="ＭＳ ゴシック"/>
              </a:rPr>
              <a:t>the merged cell </a:t>
            </a:r>
            <a:br>
              <a:rPr lang="en-US" b="0" i="0" u="none" strike="noStrike" baseline="0" smtClean="0">
                <a:latin typeface="Segoe"/>
                <a:ea typeface="ＭＳ ゴシック"/>
              </a:rPr>
            </a:br>
            <a:r>
              <a:rPr lang="en-US"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pic>
        <p:nvPicPr>
          <p:cNvPr id="7" name="Picture 6" descr="05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600200"/>
            <a:ext cx="4749985" cy="3547533"/>
          </a:xfrm>
          <a:prstGeom prst="rect">
            <a:avLst/>
          </a:prstGeom>
        </p:spPr>
      </p:pic>
    </p:spTree>
    <p:extLst>
      <p:ext uri="{BB962C8B-B14F-4D97-AF65-F5344CB8AC3E}">
        <p14:creationId xmlns:p14="http://schemas.microsoft.com/office/powerpoint/2010/main" val="1880649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Align and Orient Text in a Table</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Select the </a:t>
            </a:r>
            <a:r>
              <a:rPr lang="en-US" sz="2000" b="1" i="0" u="none" strike="noStrike" baseline="0" smtClean="0">
                <a:latin typeface="Segoe"/>
                <a:ea typeface="ＭＳ ゴシック"/>
              </a:rPr>
              <a:t>text</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you just typed.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Home</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tab, and then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Character </a:t>
            </a:r>
            <a:br>
              <a:rPr lang="en-US" sz="2000" b="1" i="0" u="none" strike="noStrike" baseline="0" smtClean="0">
                <a:latin typeface="Segoe"/>
                <a:ea typeface="ＭＳ ゴシック"/>
              </a:rPr>
            </a:br>
            <a:r>
              <a:rPr lang="en-US" sz="2000" b="1" i="0" u="none" strike="noStrike" baseline="0" smtClean="0">
                <a:latin typeface="Segoe"/>
                <a:ea typeface="ＭＳ ゴシック"/>
              </a:rPr>
              <a:t>Spacing</a:t>
            </a:r>
            <a:r>
              <a:rPr lang="en-US" sz="2000" b="0" i="0" u="none" strike="noStrike" baseline="0" smtClean="0">
                <a:latin typeface="Segoe"/>
                <a:ea typeface="ＭＳ ゴシック"/>
              </a:rPr>
              <a:t> button </a:t>
            </a:r>
            <a:br>
              <a:rPr lang="en-US" sz="2000" b="0" i="0" u="none" strike="noStrike" baseline="0" smtClean="0">
                <a:latin typeface="Segoe"/>
                <a:ea typeface="ＭＳ ゴシック"/>
              </a:rPr>
            </a:br>
            <a:r>
              <a:rPr lang="en-US" sz="2000" b="0" i="0" u="none" strike="noStrike" baseline="0" smtClean="0">
                <a:latin typeface="Segoe"/>
                <a:ea typeface="ＭＳ ゴシック"/>
              </a:rPr>
              <a:t>in the Font group.</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Very Tight</a:t>
            </a:r>
            <a:r>
              <a:rPr lang="en-US" sz="2000" i="0" u="none" strike="noStrike" baseline="0" smtClean="0">
                <a:latin typeface="Segoe"/>
                <a:ea typeface="ＭＳ ゴシック"/>
              </a:rPr>
              <a:t> </a:t>
            </a:r>
            <a:br>
              <a:rPr lang="en-US" sz="2000" i="0" u="none" strike="noStrike" baseline="0" smtClean="0">
                <a:latin typeface="Segoe"/>
                <a:ea typeface="ＭＳ ゴシック"/>
              </a:rPr>
            </a:br>
            <a:r>
              <a:rPr lang="en-US" sz="2000" i="0" u="none" strike="noStrike" baseline="0" smtClean="0">
                <a:latin typeface="Segoe"/>
                <a:ea typeface="ＭＳ ゴシック"/>
              </a:rPr>
              <a:t>(</a:t>
            </a:r>
            <a:r>
              <a:rPr lang="en-US" sz="2000" b="0" i="0" u="none" strike="noStrike" baseline="0" smtClean="0">
                <a:latin typeface="Segoe"/>
                <a:ea typeface="ＭＳ ゴシック"/>
              </a:rPr>
              <a:t>right).</a:t>
            </a:r>
          </a:p>
          <a:p>
            <a:pPr lvl="1" rtl="0">
              <a:buAutoNum type="arabicPeriod" startAt="6"/>
            </a:pPr>
            <a:r>
              <a:rPr lang="en-US" sz="2000" b="0" i="0" u="none" strike="noStrike" baseline="0" smtClean="0">
                <a:latin typeface="Segoe"/>
                <a:ea typeface="ＭＳ ゴシック"/>
              </a:rPr>
              <a:t>With text still </a:t>
            </a:r>
            <a:br>
              <a:rPr lang="en-US" sz="2000" b="0" i="0" u="none" strike="noStrike" baseline="0" smtClean="0">
                <a:latin typeface="Segoe"/>
                <a:ea typeface="ＭＳ ゴシック"/>
              </a:rPr>
            </a:br>
            <a:r>
              <a:rPr lang="en-US" sz="2000" b="0" i="0" u="none" strike="noStrike" baseline="0" smtClean="0">
                <a:latin typeface="Segoe"/>
                <a:ea typeface="ＭＳ ゴシック"/>
              </a:rPr>
              <a:t>selected, click the </a:t>
            </a:r>
            <a:r>
              <a:rPr lang="en-US" sz="2000" b="1" i="0" u="none" strike="noStrike" baseline="0" smtClean="0">
                <a:latin typeface="Segoe"/>
                <a:ea typeface="ＭＳ ゴシック"/>
              </a:rPr>
              <a:t>Bold</a:t>
            </a:r>
            <a:r>
              <a:rPr lang="en-US" sz="2000" b="0" i="0" u="none" strike="noStrike" baseline="0" smtClean="0">
                <a:latin typeface="Segoe"/>
                <a:ea typeface="ＭＳ ゴシック"/>
              </a:rPr>
              <a:t> button in the Font group on the Home tab.</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8" name="Picture 7" descr="0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376" y="1600200"/>
            <a:ext cx="5348824" cy="3217904"/>
          </a:xfrm>
          <a:prstGeom prst="rect">
            <a:avLst/>
          </a:prstGeom>
        </p:spPr>
      </p:pic>
    </p:spTree>
    <p:extLst>
      <p:ext uri="{BB962C8B-B14F-4D97-AF65-F5344CB8AC3E}">
        <p14:creationId xmlns:p14="http://schemas.microsoft.com/office/powerpoint/2010/main" val="21841647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Align and Orient Text in a Table</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Select the cells with numbers in the </a:t>
            </a:r>
            <a:r>
              <a:rPr lang="en-US" b="1" i="0" u="none" strike="noStrike" baseline="0" smtClean="0">
                <a:latin typeface="Segoe"/>
                <a:ea typeface="ＭＳ ゴシック"/>
              </a:rPr>
              <a:t>Price column</a:t>
            </a:r>
            <a:r>
              <a:rPr lang="en-US" b="0" i="0" u="none" strike="noStrike" baseline="0" smtClean="0">
                <a:latin typeface="Segoe"/>
                <a:ea typeface="ＭＳ ゴシック"/>
              </a:rPr>
              <a:t>. Click the </a:t>
            </a:r>
            <a:r>
              <a:rPr lang="en-US" b="1" i="0" u="none" strike="noStrike" baseline="0" smtClean="0">
                <a:latin typeface="Segoe"/>
                <a:ea typeface="ＭＳ ゴシック"/>
              </a:rPr>
              <a:t>Align Text Right </a:t>
            </a:r>
            <a:r>
              <a:rPr lang="en-US" b="0" i="0" u="none" strike="noStrike" baseline="0" smtClean="0">
                <a:latin typeface="Segoe"/>
                <a:ea typeface="ＭＳ ゴシック"/>
              </a:rPr>
              <a:t>button      in the Paragraph group to align all text in that column along the right side of the cells.</a:t>
            </a:r>
          </a:p>
          <a:p>
            <a:pPr lvl="1" rtl="0">
              <a:buAutoNum type="arabicPeriod" startAt="8"/>
            </a:pPr>
            <a:r>
              <a:rPr lang="en-US" b="0" i="0" u="none" strike="noStrike" baseline="0" smtClean="0">
                <a:latin typeface="Segoe"/>
                <a:ea typeface="ＭＳ ゴシック"/>
              </a:rPr>
              <a:t>Select the cells with numbers in the </a:t>
            </a:r>
            <a:r>
              <a:rPr lang="en-US" b="1" i="0" u="none" strike="noStrike" baseline="0" smtClean="0">
                <a:latin typeface="Segoe"/>
                <a:ea typeface="ＭＳ ゴシック"/>
              </a:rPr>
              <a:t>last two columns</a:t>
            </a:r>
            <a:r>
              <a:rPr lang="en-US" b="0" i="0" u="none" strike="noStrike" baseline="0" smtClean="0">
                <a:latin typeface="Segoe"/>
                <a:ea typeface="ＭＳ ゴシック"/>
              </a:rPr>
              <a:t>. Click the </a:t>
            </a:r>
            <a:r>
              <a:rPr lang="en-US" b="1" i="0" u="none" strike="noStrike" baseline="0" smtClean="0">
                <a:latin typeface="Segoe"/>
                <a:ea typeface="ＭＳ ゴシック"/>
              </a:rPr>
              <a:t>Center </a:t>
            </a:r>
            <a:r>
              <a:rPr lang="en-US" b="0" i="0" u="none" strike="noStrike" baseline="0" smtClean="0">
                <a:latin typeface="Segoe"/>
                <a:ea typeface="ＭＳ ゴシック"/>
              </a:rPr>
              <a:t>button      to center the contents of those cells.</a:t>
            </a:r>
          </a:p>
          <a:p>
            <a:pPr lvl="1" rtl="0">
              <a:buAutoNum type="arabicPeriod" startAt="8"/>
            </a:pPr>
            <a:r>
              <a:rPr lang="en-US" b="0" i="0" u="none" strike="noStrike" baseline="0" smtClean="0">
                <a:latin typeface="Segoe"/>
                <a:ea typeface="ＭＳ ゴシック"/>
              </a:rPr>
              <a:t>Select the cells in the </a:t>
            </a:r>
            <a:r>
              <a:rPr lang="en-US" b="1" i="0" u="none" strike="noStrike" baseline="0" smtClean="0">
                <a:latin typeface="Segoe"/>
                <a:ea typeface="ＭＳ ゴシック"/>
              </a:rPr>
              <a:t>column header row</a:t>
            </a:r>
            <a:r>
              <a:rPr lang="en-US" b="0" i="0" u="none" strike="noStrike" baseline="0" smtClean="0">
                <a:latin typeface="Segoe"/>
                <a:ea typeface="ＭＳ ゴシック"/>
              </a:rPr>
              <a:t>. Beca use they are already blue, it will not be obvious that they are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righ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905000"/>
            <a:ext cx="385233" cy="316747"/>
          </a:xfrm>
          <a:prstGeom prst="rect">
            <a:avLst/>
          </a:prstGeom>
        </p:spPr>
      </p:pic>
      <p:pic>
        <p:nvPicPr>
          <p:cNvPr id="8" name="Picture 7" descr="cen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352800"/>
            <a:ext cx="321733" cy="304800"/>
          </a:xfrm>
          <a:prstGeom prst="rect">
            <a:avLst/>
          </a:prstGeom>
        </p:spPr>
      </p:pic>
    </p:spTree>
    <p:extLst>
      <p:ext uri="{BB962C8B-B14F-4D97-AF65-F5344CB8AC3E}">
        <p14:creationId xmlns:p14="http://schemas.microsoft.com/office/powerpoint/2010/main" val="1426998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Align and Orient Text in a Table</a:t>
            </a:r>
          </a:p>
        </p:txBody>
      </p:sp>
      <p:sp>
        <p:nvSpPr>
          <p:cNvPr id="3" name="Text Placeholder 2"/>
          <p:cNvSpPr>
            <a:spLocks noGrp="1"/>
          </p:cNvSpPr>
          <p:nvPr>
            <p:ph type="body" idx="1"/>
          </p:nvPr>
        </p:nvSpPr>
        <p:spPr/>
        <p:txBody>
          <a:bodyPr/>
          <a:lstStyle/>
          <a:p>
            <a:pPr lvl="1" rtl="0">
              <a:buFont typeface="+mj-lt"/>
              <a:buAutoNum type="arabicPeriod" startAt="11"/>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Center</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on the </a:t>
            </a:r>
            <a:br>
              <a:rPr lang="en-US" sz="2000" b="0" i="0" u="none" strike="noStrike" baseline="0" smtClean="0">
                <a:latin typeface="Segoe"/>
                <a:ea typeface="ＭＳ ゴシック"/>
              </a:rPr>
            </a:br>
            <a:r>
              <a:rPr lang="en-US" sz="2000" b="0" i="0" u="none" strike="noStrike" baseline="0" smtClean="0">
                <a:latin typeface="Segoe"/>
                <a:ea typeface="ＭＳ ゴシック"/>
              </a:rPr>
              <a:t>Home tab to </a:t>
            </a:r>
            <a:br>
              <a:rPr lang="en-US" sz="2000" b="0" i="0" u="none" strike="noStrike" baseline="0" smtClean="0">
                <a:latin typeface="Segoe"/>
                <a:ea typeface="ＭＳ ゴシック"/>
              </a:rPr>
            </a:br>
            <a:r>
              <a:rPr lang="en-US" sz="2000" b="0" i="0" u="none" strike="noStrike" baseline="0" smtClean="0">
                <a:latin typeface="Segoe"/>
                <a:ea typeface="ＭＳ ゴシック"/>
              </a:rPr>
              <a:t>center the </a:t>
            </a:r>
            <a:br>
              <a:rPr lang="en-US" sz="2000" b="0" i="0" u="none" strike="noStrike" baseline="0" smtClean="0">
                <a:latin typeface="Segoe"/>
                <a:ea typeface="ＭＳ ゴシック"/>
              </a:rPr>
            </a:br>
            <a:r>
              <a:rPr lang="en-US" sz="2000" b="0" i="0" u="none" strike="noStrike" baseline="0" smtClean="0">
                <a:latin typeface="Segoe"/>
                <a:ea typeface="ＭＳ ゴシック"/>
              </a:rPr>
              <a:t>contents of </a:t>
            </a:r>
            <a:br>
              <a:rPr lang="en-US" sz="2000" b="0" i="0" u="none" strike="noStrike" baseline="0" smtClean="0">
                <a:latin typeface="Segoe"/>
                <a:ea typeface="ＭＳ ゴシック"/>
              </a:rPr>
            </a:br>
            <a:r>
              <a:rPr lang="en-US" sz="2000" b="0" i="0" u="none" strike="noStrike" baseline="0" smtClean="0">
                <a:latin typeface="Segoe"/>
                <a:ea typeface="ＭＳ ゴシック"/>
              </a:rPr>
              <a:t>those cells.</a:t>
            </a:r>
          </a:p>
          <a:p>
            <a:pPr lvl="1" rtl="0">
              <a:buAutoNum type="arabicPeriod" startAt="11"/>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Table </a:t>
            </a:r>
            <a:br>
              <a:rPr lang="en-US" sz="2000" b="1" i="0" u="none" strike="noStrike" baseline="0" smtClean="0">
                <a:latin typeface="Segoe"/>
                <a:ea typeface="ＭＳ ゴシック"/>
              </a:rPr>
            </a:br>
            <a:r>
              <a:rPr lang="en-US" sz="2000" b="1" i="0" u="none" strike="noStrike" baseline="0" smtClean="0">
                <a:latin typeface="Segoe"/>
                <a:ea typeface="ＭＳ ゴシック"/>
              </a:rPr>
              <a:t>Tools Layout</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tab, and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Align Bottom</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in the </a:t>
            </a:r>
            <a:br>
              <a:rPr lang="en-US" sz="2000" b="0" i="0" u="none" strike="noStrike" baseline="0" smtClean="0">
                <a:latin typeface="Segoe"/>
                <a:ea typeface="ＭＳ ゴシック"/>
              </a:rPr>
            </a:br>
            <a:r>
              <a:rPr lang="en-US" sz="2000" b="0" i="0" u="none" strike="noStrike" baseline="0" smtClean="0">
                <a:latin typeface="Segoe"/>
                <a:ea typeface="ＭＳ ゴシック"/>
              </a:rPr>
              <a:t>Alignment group. All column headings now align at the bottom of the cells (above)</a:t>
            </a:r>
            <a:r>
              <a:rPr lang="en-US" sz="2000" b="0" i="0" u="none" strike="noStrike" baseline="0" smtClean="0">
                <a:latin typeface="Times New Roman"/>
                <a:ea typeface="ＭＳ ゴシック"/>
              </a:rPr>
              <a:t>.</a:t>
            </a:r>
          </a:p>
          <a:p>
            <a:pPr lvl="1" rtl="0">
              <a:lnSpc>
                <a:spcPct val="80000"/>
              </a:lnSpc>
              <a:buAutoNum type="arabicPeriod" startAt="11"/>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presentation.</a:t>
            </a:r>
          </a:p>
          <a:p>
            <a:pPr lvl="0" rtl="0">
              <a:lnSpc>
                <a:spcPct val="80000"/>
              </a:lnSpc>
            </a:pPr>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presentation open to use in the next exercise.</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bott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4724400"/>
            <a:ext cx="330200" cy="304800"/>
          </a:xfrm>
          <a:prstGeom prst="rect">
            <a:avLst/>
          </a:prstGeom>
        </p:spPr>
      </p:pic>
      <p:pic>
        <p:nvPicPr>
          <p:cNvPr id="9" name="Picture 8" descr="05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201" y="1600200"/>
            <a:ext cx="5411022" cy="3335867"/>
          </a:xfrm>
          <a:prstGeom prst="rect">
            <a:avLst/>
          </a:prstGeom>
        </p:spPr>
      </p:pic>
    </p:spTree>
    <p:extLst>
      <p:ext uri="{BB962C8B-B14F-4D97-AF65-F5344CB8AC3E}">
        <p14:creationId xmlns:p14="http://schemas.microsoft.com/office/powerpoint/2010/main" val="1989919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Insert a Table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Insert Table</a:t>
            </a:r>
            <a:r>
              <a:rPr lang="en-US" b="0" i="0" u="none" strike="noStrike" baseline="0" smtClean="0">
                <a:latin typeface="Segoe"/>
                <a:ea typeface="ＭＳ ゴシック"/>
              </a:rPr>
              <a:t> icon       in the content placeholder. The Insert Table dialog box opens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05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438400"/>
            <a:ext cx="5671820" cy="3736377"/>
          </a:xfrm>
          <a:prstGeom prst="rect">
            <a:avLst/>
          </a:prstGeom>
        </p:spPr>
      </p:pic>
      <p:pic>
        <p:nvPicPr>
          <p:cNvPr id="8" name="Picture 7" descr="insertTab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600200"/>
            <a:ext cx="381000" cy="365125"/>
          </a:xfrm>
          <a:prstGeom prst="rect">
            <a:avLst/>
          </a:prstGeom>
        </p:spPr>
      </p:pic>
    </p:spTree>
    <p:extLst>
      <p:ext uri="{BB962C8B-B14F-4D97-AF65-F5344CB8AC3E}">
        <p14:creationId xmlns:p14="http://schemas.microsoft.com/office/powerpoint/2010/main" val="812577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Table Style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Final Bids</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Click anywhere in the </a:t>
            </a:r>
            <a:br>
              <a:rPr lang="en-US" sz="2000" b="0" i="0" u="none" strike="noStrike" baseline="0" smtClean="0">
                <a:latin typeface="Segoe"/>
                <a:ea typeface="ＭＳ ゴシック"/>
              </a:rPr>
            </a:br>
            <a:r>
              <a:rPr lang="en-US" sz="2000" b="0" i="0" u="none" strike="noStrike" baseline="0" smtClean="0">
                <a:latin typeface="Segoe"/>
                <a:ea typeface="ＭＳ ゴシック"/>
              </a:rPr>
              <a:t>table on </a:t>
            </a:r>
            <a:r>
              <a:rPr lang="en-US" sz="2000" b="1" i="0" u="none" strike="noStrike" baseline="0" smtClean="0">
                <a:latin typeface="Segoe"/>
                <a:ea typeface="ＭＳ ゴシック"/>
              </a:rPr>
              <a:t>slide 2</a:t>
            </a:r>
            <a:r>
              <a:rPr lang="en-US" sz="2000" b="0" i="0" u="none" strike="noStrike" baseline="0" smtClean="0">
                <a:latin typeface="Segoe"/>
                <a:ea typeface="ＭＳ ゴシック"/>
              </a:rPr>
              <a:t>, and </a:t>
            </a:r>
            <a:br>
              <a:rPr lang="en-US" sz="2000" b="0" i="0" u="none" strike="noStrike" baseline="0" smtClean="0">
                <a:latin typeface="Segoe"/>
                <a:ea typeface="ＭＳ ゴシック"/>
              </a:rPr>
            </a:br>
            <a:r>
              <a:rPr lang="en-US" sz="2000" b="0" i="0" u="none" strike="noStrike" baseline="0" smtClean="0">
                <a:latin typeface="Segoe"/>
                <a:ea typeface="ＭＳ ゴシック"/>
              </a:rPr>
              <a:t>then click the </a:t>
            </a:r>
            <a:r>
              <a:rPr lang="en-US" sz="2000" b="1" i="0" u="none" strike="noStrike" baseline="0" smtClean="0">
                <a:latin typeface="Segoe"/>
                <a:ea typeface="ＭＳ ゴシック"/>
              </a:rPr>
              <a:t>Table </a:t>
            </a:r>
            <a:br>
              <a:rPr lang="en-US" sz="2000" b="1" i="0" u="none" strike="noStrike" baseline="0" smtClean="0">
                <a:latin typeface="Segoe"/>
                <a:ea typeface="ＭＳ ゴシック"/>
              </a:rPr>
            </a:br>
            <a:r>
              <a:rPr lang="en-US" sz="2000" b="1" i="0" u="none" strike="noStrike" baseline="0" smtClean="0">
                <a:latin typeface="Segoe"/>
                <a:ea typeface="ＭＳ ゴシック"/>
              </a:rPr>
              <a:t>Tools Design</a:t>
            </a:r>
            <a:r>
              <a:rPr lang="en-US" sz="2000" b="0" i="0" u="none" strike="noStrike" baseline="0" smtClean="0">
                <a:latin typeface="Segoe"/>
                <a:ea typeface="ＭＳ ゴシック"/>
              </a:rPr>
              <a:t> tab.</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More</a:t>
            </a:r>
            <a:r>
              <a:rPr lang="en-US" sz="2000" b="0" i="0" u="none" strike="noStrike" baseline="0" smtClean="0">
                <a:latin typeface="Segoe"/>
                <a:ea typeface="ＭＳ ゴシック"/>
              </a:rPr>
              <a:t> button </a:t>
            </a:r>
            <a:br>
              <a:rPr lang="en-US" sz="2000" b="0" i="0" u="none" strike="noStrike" baseline="0" smtClean="0">
                <a:latin typeface="Segoe"/>
                <a:ea typeface="ＭＳ ゴシック"/>
              </a:rPr>
            </a:br>
            <a:r>
              <a:rPr lang="en-US" sz="2000" b="0" i="0" u="none" strike="noStrike" baseline="0" smtClean="0">
                <a:latin typeface="Segoe"/>
                <a:ea typeface="ＭＳ ゴシック"/>
              </a:rPr>
              <a:t>in the Table Styles </a:t>
            </a:r>
            <a:br>
              <a:rPr lang="en-US" sz="2000" b="0" i="0" u="none" strike="noStrike" baseline="0" smtClean="0">
                <a:latin typeface="Segoe"/>
                <a:ea typeface="ＭＳ ゴシック"/>
              </a:rPr>
            </a:br>
            <a:r>
              <a:rPr lang="en-US" sz="2000" b="0" i="0" u="none" strike="noStrike" baseline="0" smtClean="0">
                <a:latin typeface="Segoe"/>
                <a:ea typeface="ＭＳ ゴシック"/>
              </a:rPr>
              <a:t>group to display the </a:t>
            </a:r>
            <a:br>
              <a:rPr lang="en-US" sz="2000" b="0" i="0" u="none" strike="noStrike" baseline="0" smtClean="0">
                <a:latin typeface="Segoe"/>
                <a:ea typeface="ＭＳ ゴシック"/>
              </a:rPr>
            </a:br>
            <a:r>
              <a:rPr lang="en-US" sz="2000" b="0" i="0" u="none" strike="noStrike" baseline="0" smtClean="0">
                <a:latin typeface="Segoe"/>
                <a:ea typeface="ＭＳ ゴシック"/>
              </a:rPr>
              <a:t>Table Styles</a:t>
            </a:r>
            <a:r>
              <a:rPr lang="en-US" sz="2000" b="1" i="0" u="none" strike="noStrike" baseline="0" smtClean="0">
                <a:latin typeface="Segoe"/>
                <a:ea typeface="ＭＳ ゴシック"/>
              </a:rPr>
              <a:t> </a:t>
            </a:r>
            <a:r>
              <a:rPr lang="en-US" sz="2000" b="0" i="0" u="none" strike="noStrike" baseline="0" smtClean="0">
                <a:latin typeface="Segoe"/>
                <a:ea typeface="ＭＳ ゴシック"/>
              </a:rPr>
              <a:t>gallery </a:t>
            </a:r>
            <a:br>
              <a:rPr lang="en-US" sz="2000" b="0" i="0" u="none" strike="noStrike" baseline="0" smtClean="0">
                <a:latin typeface="Segoe"/>
                <a:ea typeface="ＭＳ ゴシック"/>
              </a:rPr>
            </a:br>
            <a:r>
              <a:rPr lang="en-US" sz="2000" b="0" i="0" u="none" strike="noStrike" baseline="0" smtClean="0">
                <a:latin typeface="Segoe"/>
                <a:ea typeface="ＭＳ ゴシック"/>
              </a:rPr>
              <a:t>(right). Note that the </a:t>
            </a:r>
            <a:br>
              <a:rPr lang="en-US" sz="2000" b="0" i="0" u="none" strike="noStrike" baseline="0" smtClean="0">
                <a:latin typeface="Segoe"/>
                <a:ea typeface="ＭＳ ゴシック"/>
              </a:rPr>
            </a:br>
            <a:r>
              <a:rPr lang="en-US" sz="2000" b="0" i="0" u="none" strike="noStrike" baseline="0" smtClean="0">
                <a:latin typeface="Segoe"/>
                <a:ea typeface="ＭＳ ゴシック"/>
              </a:rPr>
              <a:t>table styles are </a:t>
            </a:r>
            <a:br>
              <a:rPr lang="en-US" sz="2000" b="0" i="0" u="none" strike="noStrike" baseline="0" smtClean="0">
                <a:latin typeface="Segoe"/>
                <a:ea typeface="ＭＳ ゴシック"/>
              </a:rPr>
            </a:br>
            <a:r>
              <a:rPr lang="en-US" sz="2000" b="0" i="0" u="none" strike="noStrike" baseline="0" smtClean="0">
                <a:latin typeface="Segoe"/>
                <a:ea typeface="ＭＳ ゴシック"/>
              </a:rPr>
              <a:t>organized into several </a:t>
            </a:r>
            <a:br>
              <a:rPr lang="en-US" sz="2000" b="0" i="0" u="none" strike="noStrike" baseline="0" smtClean="0">
                <a:latin typeface="Segoe"/>
                <a:ea typeface="ＭＳ ゴシック"/>
              </a:rPr>
            </a:br>
            <a:r>
              <a:rPr lang="en-US" sz="2000" b="0" i="0" u="none" strike="noStrike" baseline="0" smtClean="0">
                <a:latin typeface="Segoe"/>
                <a:ea typeface="ＭＳ ゴシック"/>
              </a:rPr>
              <a:t>groups—Best Match for Document, Light, Medium, and Dark.</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pic>
        <p:nvPicPr>
          <p:cNvPr id="7" name="Picture 6" descr="05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566" y="1981200"/>
            <a:ext cx="4682434" cy="3522133"/>
          </a:xfrm>
          <a:prstGeom prst="rect">
            <a:avLst/>
          </a:prstGeom>
        </p:spPr>
      </p:pic>
    </p:spTree>
    <p:extLst>
      <p:ext uri="{BB962C8B-B14F-4D97-AF65-F5344CB8AC3E}">
        <p14:creationId xmlns:p14="http://schemas.microsoft.com/office/powerpoint/2010/main" val="3881534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Table Style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Themed Style 2 – Accent 6</a:t>
            </a:r>
            <a:r>
              <a:rPr lang="en-US" b="0" i="0" u="none" strike="noStrike" baseline="0" smtClean="0">
                <a:latin typeface="Segoe"/>
                <a:ea typeface="ＭＳ ゴシック"/>
              </a:rPr>
              <a:t> table style. This style is a colorful alternative, but not exactly what you want.</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More</a:t>
            </a:r>
            <a:r>
              <a:rPr lang="en-US" b="0" i="0" u="none" strike="noStrike" baseline="0" smtClean="0">
                <a:latin typeface="Segoe"/>
                <a:ea typeface="ＭＳ ゴシック"/>
              </a:rPr>
              <a:t> button </a:t>
            </a:r>
            <a:br>
              <a:rPr lang="en-US" b="0" i="0" u="none" strike="noStrike" baseline="0" smtClean="0">
                <a:latin typeface="Segoe"/>
                <a:ea typeface="ＭＳ ゴシック"/>
              </a:rPr>
            </a:br>
            <a:r>
              <a:rPr lang="en-US" b="0" i="0" u="none" strike="noStrike" baseline="0" smtClean="0">
                <a:latin typeface="Segoe"/>
                <a:ea typeface="ＭＳ ゴシック"/>
              </a:rPr>
              <a:t>again, and then click the </a:t>
            </a:r>
            <a:br>
              <a:rPr lang="en-US" b="0" i="0" u="none" strike="noStrike" baseline="0" smtClean="0">
                <a:latin typeface="Segoe"/>
                <a:ea typeface="ＭＳ ゴシック"/>
              </a:rPr>
            </a:br>
            <a:r>
              <a:rPr lang="en-US" b="1" i="0" u="none" strike="noStrike" baseline="0" smtClean="0">
                <a:latin typeface="Segoe"/>
                <a:ea typeface="ＭＳ ゴシック"/>
              </a:rPr>
              <a:t>Medium Style 3</a:t>
            </a:r>
            <a:r>
              <a:rPr lang="en-US" b="0" i="0" u="none" strike="noStrike" baseline="0" smtClean="0">
                <a:latin typeface="Segoe"/>
                <a:ea typeface="ＭＳ ゴシック"/>
              </a:rPr>
              <a:t> style, a </a:t>
            </a:r>
            <a:br>
              <a:rPr lang="en-US" b="0" i="0" u="none" strike="noStrike" baseline="0" smtClean="0">
                <a:latin typeface="Segoe"/>
                <a:ea typeface="ＭＳ ゴシック"/>
              </a:rPr>
            </a:br>
            <a:r>
              <a:rPr lang="en-US" b="0" i="0" u="none" strike="noStrike" baseline="0" smtClean="0">
                <a:latin typeface="Segoe"/>
                <a:ea typeface="ＭＳ ゴシック"/>
              </a:rPr>
              <a:t>black and gray com-</a:t>
            </a:r>
            <a:br>
              <a:rPr lang="en-US" b="0" i="0" u="none" strike="noStrike" baseline="0" smtClean="0">
                <a:latin typeface="Segoe"/>
                <a:ea typeface="ＭＳ ゴシック"/>
              </a:rPr>
            </a:br>
            <a:r>
              <a:rPr lang="en-US" b="0" i="0" u="none" strike="noStrike" baseline="0" smtClean="0">
                <a:latin typeface="Segoe"/>
                <a:ea typeface="ＭＳ ゴシック"/>
              </a:rPr>
              <a:t>bination in the first </a:t>
            </a:r>
            <a:br>
              <a:rPr lang="en-US" b="0" i="0" u="none" strike="noStrike" baseline="0" smtClean="0">
                <a:latin typeface="Segoe"/>
                <a:ea typeface="ＭＳ ゴシック"/>
              </a:rPr>
            </a:br>
            <a:r>
              <a:rPr lang="en-US" b="0" i="0" u="none" strike="noStrike" baseline="0" smtClean="0">
                <a:latin typeface="Segoe"/>
                <a:ea typeface="ＭＳ ゴシック"/>
              </a:rPr>
              <a:t>column of the gallery. </a:t>
            </a:r>
            <a:br>
              <a:rPr lang="en-US" b="0" i="0" u="none" strike="noStrike" baseline="0" smtClean="0">
                <a:latin typeface="Segoe"/>
                <a:ea typeface="ＭＳ ゴシック"/>
              </a:rPr>
            </a:br>
            <a:r>
              <a:rPr lang="en-US" b="0" i="0" u="none" strike="noStrike" baseline="0" smtClean="0">
                <a:latin typeface="Segoe"/>
                <a:ea typeface="ＭＳ ゴシック"/>
              </a:rPr>
              <a:t>Your table should look </a:t>
            </a:r>
            <a:br>
              <a:rPr lang="en-US" b="0" i="0" u="none" strike="noStrike" baseline="0" smtClean="0">
                <a:latin typeface="Segoe"/>
                <a:ea typeface="ＭＳ ゴシック"/>
              </a:rPr>
            </a:br>
            <a:r>
              <a:rPr lang="en-US" b="0" i="0" u="none" strike="noStrike" baseline="0" smtClean="0">
                <a:latin typeface="Segoe"/>
                <a:ea typeface="ＭＳ ゴシック"/>
              </a:rPr>
              <a:t>similar to the figure </a:t>
            </a:r>
            <a:br>
              <a:rPr lang="en-US" b="0" i="0" u="none" strike="noStrike" baseline="0" smtClean="0">
                <a:latin typeface="Segoe"/>
                <a:ea typeface="ＭＳ ゴシック"/>
              </a:rPr>
            </a:br>
            <a:r>
              <a:rPr lang="en-US" b="0" i="0" u="none" strike="noStrike" baseline="0" smtClean="0">
                <a:latin typeface="Segoe"/>
                <a:ea typeface="ＭＳ ゴシック"/>
              </a:rPr>
              <a:t>at right.</a:t>
            </a:r>
          </a:p>
          <a:p>
            <a:pPr lvl="1">
              <a:buFont typeface="+mj-lt"/>
              <a:buAutoNum type="arabicPeriod" startAt="3"/>
            </a:pPr>
            <a:r>
              <a:rPr lang="en-US">
                <a:latin typeface="Segoe"/>
                <a:ea typeface="ＭＳ ゴシック"/>
              </a:rPr>
              <a:t> </a:t>
            </a:r>
            <a:r>
              <a:rPr lang="en-US" b="1">
                <a:latin typeface="Segoe"/>
                <a:ea typeface="ＭＳ ゴシック"/>
              </a:rPr>
              <a:t>PAUSE</a:t>
            </a:r>
            <a:r>
              <a:rPr lang="en-US">
                <a:latin typeface="Segoe"/>
                <a:ea typeface="ＭＳ ゴシック"/>
              </a:rPr>
              <a:t>. </a:t>
            </a:r>
            <a:r>
              <a:rPr lang="en-US" b="1">
                <a:latin typeface="Segoe"/>
                <a:ea typeface="ＭＳ ゴシック"/>
              </a:rPr>
              <a:t>LEAVE </a:t>
            </a:r>
            <a:r>
              <a:rPr lang="en-US">
                <a:latin typeface="Segoe"/>
                <a:ea typeface="ＭＳ ゴシック"/>
              </a:rPr>
              <a:t>the presentation open.</a:t>
            </a:r>
          </a:p>
          <a:p>
            <a:pPr lvl="1" rtl="0">
              <a:buAutoNum type="arabicPeriod" startAt="3"/>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0527.png"/>
          <p:cNvPicPr>
            <a:picLocks noChangeAspect="1"/>
          </p:cNvPicPr>
          <p:nvPr/>
        </p:nvPicPr>
        <p:blipFill rotWithShape="1">
          <a:blip r:embed="rId2">
            <a:extLst>
              <a:ext uri="{28A0092B-C50C-407E-A947-70E740481C1C}">
                <a14:useLocalDpi xmlns:a14="http://schemas.microsoft.com/office/drawing/2010/main" val="0"/>
              </a:ext>
            </a:extLst>
          </a:blip>
          <a:srcRect l="9157" t="8622" r="9568" b="26341"/>
          <a:stretch/>
        </p:blipFill>
        <p:spPr>
          <a:xfrm>
            <a:off x="4800600" y="2438400"/>
            <a:ext cx="3733800" cy="2263912"/>
          </a:xfrm>
          <a:prstGeom prst="rect">
            <a:avLst/>
          </a:prstGeom>
        </p:spPr>
      </p:pic>
    </p:spTree>
    <p:extLst>
      <p:ext uri="{BB962C8B-B14F-4D97-AF65-F5344CB8AC3E}">
        <p14:creationId xmlns:p14="http://schemas.microsoft.com/office/powerpoint/2010/main" val="2508575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Turn Table Style Options On and Off</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Final Bids</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anywhere in the table</a:t>
            </a:r>
            <a:r>
              <a:rPr lang="en-US" b="0" i="0" u="none" strike="noStrike" baseline="0" smtClean="0">
                <a:latin typeface="Segoe"/>
                <a:ea typeface="ＭＳ ゴシック"/>
              </a:rPr>
              <a:t> to select it if necessary.</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Table Tools Design</a:t>
            </a:r>
            <a:r>
              <a:rPr lang="en-US" b="0" i="0" u="none" strike="noStrike" baseline="0" smtClean="0">
                <a:latin typeface="Segoe"/>
                <a:ea typeface="ＭＳ ゴシック"/>
              </a:rPr>
              <a:t> tab if it is not already displayed.</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Banded Rows</a:t>
            </a:r>
            <a:r>
              <a:rPr lang="en-US" b="0" i="0" u="none" strike="noStrike" baseline="0" smtClean="0">
                <a:latin typeface="Segoe"/>
                <a:ea typeface="ＭＳ ゴシック"/>
              </a:rPr>
              <a:t> option in the Table Style Options group to deselect the option.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426068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Turn Table Style Options On and Off</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First Column</a:t>
            </a:r>
            <a:r>
              <a:rPr lang="en-US" b="0" i="0" u="none" strike="noStrike" baseline="0" smtClean="0">
                <a:latin typeface="Segoe"/>
                <a:ea typeface="ＭＳ ゴシック"/>
              </a:rPr>
              <a:t> option. The first column receives special emphasis.</a:t>
            </a:r>
          </a:p>
          <a:p>
            <a:pPr lvl="1" rtl="0">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Banded </a:t>
            </a:r>
            <a:br>
              <a:rPr lang="en-US" b="1" i="0" u="none" strike="noStrike" baseline="0" smtClean="0">
                <a:latin typeface="Segoe"/>
                <a:ea typeface="ＭＳ ゴシック"/>
              </a:rPr>
            </a:br>
            <a:r>
              <a:rPr lang="en-US" b="1" i="0" u="none" strike="noStrike" baseline="0" smtClean="0">
                <a:latin typeface="Segoe"/>
                <a:ea typeface="ＭＳ ゴシック"/>
              </a:rPr>
              <a:t>Column</a:t>
            </a:r>
            <a:r>
              <a:rPr lang="en-US" b="1" i="0" u="none" strike="noStrike" baseline="0" smtClean="0">
                <a:solidFill>
                  <a:srgbClr val="000000"/>
                </a:solidFill>
                <a:latin typeface="Segoe"/>
                <a:ea typeface="ＭＳ ゴシック"/>
              </a:rPr>
              <a:t>s</a:t>
            </a:r>
            <a:r>
              <a:rPr lang="en-US" b="1" i="0" u="none" strike="noStrike" baseline="0" smtClean="0">
                <a:solidFill>
                  <a:srgbClr val="000000"/>
                </a:solidFill>
                <a:latin typeface="Times"/>
                <a:ea typeface="ＭＳ ゴシック"/>
              </a:rPr>
              <a:t> </a:t>
            </a:r>
            <a:r>
              <a:rPr lang="en-US" b="0" i="0" u="none" strike="noStrike" baseline="0" smtClean="0">
                <a:solidFill>
                  <a:srgbClr val="000000"/>
                </a:solidFill>
                <a:latin typeface="Segoe"/>
                <a:ea typeface="ＭＳ ゴシック"/>
              </a:rPr>
              <a:t>option. Color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bands are applied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columns. Your table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should look similar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figure at right.</a:t>
            </a:r>
          </a:p>
          <a:p>
            <a:pPr lvl="1" rtl="0">
              <a:buAutoNum type="arabicPeriod" startAt="4"/>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and close the </a:t>
            </a:r>
            <a:br>
              <a:rPr lang="en-US" b="0" i="0" u="none" strike="noStrike" baseline="0" smtClean="0">
                <a:latin typeface="Segoe"/>
                <a:ea typeface="ＭＳ ゴシック"/>
              </a:rPr>
            </a:br>
            <a:r>
              <a:rPr lang="en-US" b="0" i="0" u="none" strike="noStrike" baseline="0" smtClean="0">
                <a:latin typeface="Segoe"/>
                <a:ea typeface="ＭＳ ゴシック"/>
              </a:rPr>
              <a:t>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0528.png"/>
          <p:cNvPicPr>
            <a:picLocks noChangeAspect="1"/>
          </p:cNvPicPr>
          <p:nvPr/>
        </p:nvPicPr>
        <p:blipFill rotWithShape="1">
          <a:blip r:embed="rId2">
            <a:extLst>
              <a:ext uri="{28A0092B-C50C-407E-A947-70E740481C1C}">
                <a14:useLocalDpi xmlns:a14="http://schemas.microsoft.com/office/drawing/2010/main" val="0"/>
              </a:ext>
            </a:extLst>
          </a:blip>
          <a:srcRect l="9119" t="8180" r="9892" b="26391"/>
          <a:stretch/>
        </p:blipFill>
        <p:spPr>
          <a:xfrm>
            <a:off x="4648200" y="2209800"/>
            <a:ext cx="3886200" cy="2353475"/>
          </a:xfrm>
          <a:prstGeom prst="rect">
            <a:avLst/>
          </a:prstGeom>
        </p:spPr>
      </p:pic>
    </p:spTree>
    <p:extLst>
      <p:ext uri="{BB962C8B-B14F-4D97-AF65-F5344CB8AC3E}">
        <p14:creationId xmlns:p14="http://schemas.microsoft.com/office/powerpoint/2010/main" val="4200613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Shading to Cells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To add shading to cells, perform the following steps:</a:t>
            </a:r>
          </a:p>
          <a:p>
            <a:pPr lvl="1" rtl="0"/>
            <a:r>
              <a:rPr lang="en-US"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Warranties</a:t>
            </a:r>
            <a:r>
              <a:rPr lang="en-US" b="0" i="0" u="none" strike="noStrike" baseline="0" smtClean="0">
                <a:latin typeface="Segoe"/>
                <a:ea typeface="ＭＳ ゴシック"/>
              </a:rPr>
              <a:t> presentation and save it as </a:t>
            </a:r>
            <a:r>
              <a:rPr lang="en-US" b="1" i="1" u="none" strike="noStrike" baseline="0" smtClean="0">
                <a:latin typeface="Segoe"/>
                <a:ea typeface="ＭＳ ゴシック"/>
              </a:rPr>
              <a:t>Warranties Final</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2</a:t>
            </a:r>
            <a:r>
              <a:rPr lang="en-US" b="0" i="0" u="none" strike="noStrike" baseline="0" smtClean="0">
                <a:latin typeface="Segoe"/>
                <a:ea typeface="ＭＳ ゴシック"/>
              </a:rPr>
              <a:t>, and select the cells in the top row (</a:t>
            </a:r>
            <a:r>
              <a:rPr lang="en-US" b="1" i="0" u="none" strike="noStrike" baseline="0" smtClean="0">
                <a:latin typeface="Segoe"/>
                <a:ea typeface="ＭＳ ゴシック"/>
              </a:rPr>
              <a:t>the column header row</a:t>
            </a:r>
            <a:r>
              <a:rPr lang="en-US" b="0" i="0" u="none" strike="noStrike" baseline="0" smtClean="0">
                <a:latin typeface="Segoe"/>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Table Tools Design</a:t>
            </a:r>
            <a:r>
              <a:rPr lang="en-US" b="0" i="0" u="none" strike="noStrike" baseline="0" smtClean="0">
                <a:latin typeface="Segoe"/>
                <a:ea typeface="ＭＳ ゴシック"/>
              </a:rPr>
              <a:t> tab, and then click the </a:t>
            </a:r>
            <a:r>
              <a:rPr lang="en-US" b="1" i="0" u="none" strike="noStrike" baseline="0" smtClean="0">
                <a:latin typeface="Segoe"/>
                <a:ea typeface="ＭＳ ゴシック"/>
              </a:rPr>
              <a:t>Shading button drop-down arrow</a:t>
            </a:r>
            <a:r>
              <a:rPr lang="en-US" b="0" i="0" u="none" strike="noStrike" baseline="0" smtClean="0">
                <a:latin typeface="Segoe"/>
                <a:ea typeface="ＭＳ ゴシック"/>
              </a:rPr>
              <a:t> in the Table Styles group. The </a:t>
            </a:r>
            <a:r>
              <a:rPr lang="en-US" b="1" i="0" u="none" strike="noStrike" baseline="0" smtClean="0">
                <a:latin typeface="Segoe"/>
                <a:ea typeface="ＭＳ ゴシック"/>
              </a:rPr>
              <a:t>Shading</a:t>
            </a:r>
            <a:r>
              <a:rPr lang="en-US" b="0" i="0" u="none" strike="noStrike" baseline="0" smtClean="0">
                <a:latin typeface="Segoe"/>
                <a:ea typeface="ＭＳ ゴシック"/>
              </a:rPr>
              <a:t> color palette displays.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1093819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Shading to Cells</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Gold, Accent 1</a:t>
            </a:r>
            <a:r>
              <a:rPr lang="en-US" sz="2000" b="0" i="0" u="none" strike="noStrike" baseline="0" smtClean="0">
                <a:latin typeface="Segoe"/>
                <a:ea typeface="ＭＳ ゴシック"/>
              </a:rPr>
              <a:t> color to fill the column header cells with gold.</a:t>
            </a:r>
          </a:p>
          <a:p>
            <a:pPr lvl="1" rtl="0">
              <a:buAutoNum type="arabicPeriod" startAt="3"/>
            </a:pPr>
            <a:r>
              <a:rPr lang="en-US" sz="2000" b="0" i="0" u="none" strike="noStrike" baseline="0" smtClean="0">
                <a:latin typeface="Segoe"/>
                <a:ea typeface="ＭＳ ゴシック"/>
              </a:rPr>
              <a:t>With the column header </a:t>
            </a:r>
            <a:br>
              <a:rPr lang="en-US" sz="2000" b="0" i="0" u="none" strike="noStrike" baseline="0" smtClean="0">
                <a:latin typeface="Segoe"/>
                <a:ea typeface="ＭＳ ゴシック"/>
              </a:rPr>
            </a:br>
            <a:r>
              <a:rPr lang="en-US" sz="2000" b="0" i="0" u="none" strike="noStrike" baseline="0" smtClean="0">
                <a:latin typeface="Segoe"/>
                <a:ea typeface="ＭＳ ゴシック"/>
              </a:rPr>
              <a:t>cells still selected, 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Shading</a:t>
            </a:r>
            <a:r>
              <a:rPr lang="en-US" sz="2000" b="0" i="0" u="none" strike="noStrike" baseline="0" smtClean="0">
                <a:latin typeface="Segoe"/>
                <a:ea typeface="ＭＳ ゴシック"/>
              </a:rPr>
              <a:t> </a:t>
            </a:r>
            <a:r>
              <a:rPr lang="en-US" sz="2000" b="1" i="0" u="none" strike="noStrike" baseline="0" smtClean="0">
                <a:latin typeface="Segoe"/>
                <a:ea typeface="ＭＳ ゴシック"/>
              </a:rPr>
              <a:t>drop-</a:t>
            </a:r>
            <a:br>
              <a:rPr lang="en-US" sz="2000" b="1" i="0" u="none" strike="noStrike" baseline="0" smtClean="0">
                <a:latin typeface="Segoe"/>
                <a:ea typeface="ＭＳ ゴシック"/>
              </a:rPr>
            </a:br>
            <a:r>
              <a:rPr lang="en-US" sz="2000" b="1" i="0" u="none" strike="noStrike" baseline="0" smtClean="0">
                <a:latin typeface="Segoe"/>
                <a:ea typeface="ＭＳ ゴシック"/>
              </a:rPr>
              <a:t>down arrow</a:t>
            </a:r>
            <a:r>
              <a:rPr lang="en-US" sz="2000" b="0" i="0" u="none" strike="noStrike" baseline="0" smtClean="0">
                <a:latin typeface="Segoe"/>
                <a:ea typeface="ＭＳ ゴシック"/>
              </a:rPr>
              <a:t> again, </a:t>
            </a:r>
            <a:br>
              <a:rPr lang="en-US" sz="2000" b="0" i="0" u="none" strike="noStrike" baseline="0" smtClean="0">
                <a:latin typeface="Segoe"/>
                <a:ea typeface="ＭＳ ゴシック"/>
              </a:rPr>
            </a:br>
            <a:r>
              <a:rPr lang="en-US" sz="2000" b="0" i="0" u="none" strike="noStrike" baseline="0" smtClean="0">
                <a:latin typeface="Segoe"/>
                <a:ea typeface="ＭＳ ゴシック"/>
              </a:rPr>
              <a:t>point to </a:t>
            </a:r>
            <a:r>
              <a:rPr lang="en-US" sz="2000" b="1" i="0" u="none" strike="noStrike" baseline="0" smtClean="0">
                <a:latin typeface="Segoe"/>
                <a:ea typeface="ＭＳ ゴシック"/>
              </a:rPr>
              <a:t>Gradient</a:t>
            </a:r>
            <a:r>
              <a:rPr lang="en-US" sz="2000" b="0" i="0" u="none" strike="noStrike" baseline="0" smtClean="0">
                <a:latin typeface="Segoe"/>
                <a:ea typeface="ＭＳ ゴシック"/>
              </a:rPr>
              <a:t>, and </a:t>
            </a:r>
            <a:br>
              <a:rPr lang="en-US" sz="2000" b="0" i="0" u="none" strike="noStrike" baseline="0" smtClean="0">
                <a:latin typeface="Segoe"/>
                <a:ea typeface="ＭＳ ゴシック"/>
              </a:rPr>
            </a:br>
            <a:r>
              <a:rPr lang="en-US" sz="2000" b="0" i="0" u="none" strike="noStrike" baseline="0" smtClean="0">
                <a:latin typeface="Segoe"/>
                <a:ea typeface="ＭＳ ゴシック"/>
              </a:rPr>
              <a:t>select the </a:t>
            </a:r>
            <a:r>
              <a:rPr lang="en-US" sz="2000" b="1" i="0" u="none" strike="noStrike" baseline="0" smtClean="0">
                <a:latin typeface="Segoe"/>
                <a:ea typeface="ＭＳ ゴシック"/>
              </a:rPr>
              <a:t>From Top </a:t>
            </a:r>
            <a:br>
              <a:rPr lang="en-US" sz="2000" b="1" i="0" u="none" strike="noStrike" baseline="0" smtClean="0">
                <a:latin typeface="Segoe"/>
                <a:ea typeface="ＭＳ ゴシック"/>
              </a:rPr>
            </a:br>
            <a:r>
              <a:rPr lang="en-US" sz="2000" b="1" i="0" u="none" strike="noStrike" baseline="0" smtClean="0">
                <a:latin typeface="Segoe"/>
                <a:ea typeface="ＭＳ ゴシック"/>
              </a:rPr>
              <a:t>Right Corner</a:t>
            </a:r>
            <a:r>
              <a:rPr lang="en-US" sz="2000" b="0" i="0" u="none" strike="noStrike" baseline="0" smtClean="0">
                <a:latin typeface="Segoe"/>
                <a:ea typeface="ＭＳ ゴシック"/>
              </a:rPr>
              <a:t> gradient </a:t>
            </a:r>
            <a:br>
              <a:rPr lang="en-US" sz="2000" b="0" i="0" u="none" strike="noStrike" baseline="0" smtClean="0">
                <a:latin typeface="Segoe"/>
                <a:ea typeface="ＭＳ ゴシック"/>
              </a:rPr>
            </a:br>
            <a:r>
              <a:rPr lang="en-US" sz="2000" b="0" i="0" u="none" strike="noStrike" baseline="0" smtClean="0">
                <a:latin typeface="Segoe"/>
                <a:ea typeface="ＭＳ ゴシック"/>
              </a:rPr>
              <a:t>style in the </a:t>
            </a:r>
            <a:r>
              <a:rPr lang="en-US" sz="2000" b="1" i="0" u="none" strike="noStrike" baseline="0" smtClean="0">
                <a:latin typeface="Segoe"/>
                <a:ea typeface="ＭＳ ゴシック"/>
              </a:rPr>
              <a:t>Dark </a:t>
            </a:r>
            <a:br>
              <a:rPr lang="en-US" sz="2000" b="1" i="0" u="none" strike="noStrike" baseline="0" smtClean="0">
                <a:latin typeface="Segoe"/>
                <a:ea typeface="ＭＳ ゴシック"/>
              </a:rPr>
            </a:br>
            <a:r>
              <a:rPr lang="en-US" sz="2000" b="1" i="0" u="none" strike="noStrike" baseline="0" smtClean="0">
                <a:latin typeface="Segoe"/>
                <a:ea typeface="ＭＳ ゴシック"/>
              </a:rPr>
              <a:t>Variations </a:t>
            </a:r>
            <a:r>
              <a:rPr lang="en-US" sz="2000" b="0" i="0" u="none" strike="noStrike" baseline="0" smtClean="0">
                <a:latin typeface="Segoe"/>
                <a:ea typeface="ＭＳ ゴシック"/>
              </a:rPr>
              <a:t>section of </a:t>
            </a:r>
            <a:br>
              <a:rPr lang="en-US" sz="2000" b="0" i="0" u="none" strike="noStrike" baseline="0" smtClean="0">
                <a:latin typeface="Segoe"/>
                <a:ea typeface="ＭＳ ゴシック"/>
              </a:rPr>
            </a:br>
            <a:r>
              <a:rPr lang="en-US" sz="2000" b="0" i="0" u="none" strike="noStrike" baseline="0" smtClean="0">
                <a:latin typeface="Segoe"/>
                <a:ea typeface="ＭＳ ゴシック"/>
              </a:rPr>
              <a:t>the gallery (right).</a:t>
            </a:r>
          </a:p>
          <a:p>
            <a:pPr lvl="1" rtl="0">
              <a:buAutoNum type="arabicPeriod" startAt="3"/>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presentation.</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pic>
        <p:nvPicPr>
          <p:cNvPr id="7" name="Picture 6" descr="05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981200"/>
            <a:ext cx="4441679" cy="2794712"/>
          </a:xfrm>
          <a:prstGeom prst="rect">
            <a:avLst/>
          </a:prstGeom>
        </p:spPr>
      </p:pic>
    </p:spTree>
    <p:extLst>
      <p:ext uri="{BB962C8B-B14F-4D97-AF65-F5344CB8AC3E}">
        <p14:creationId xmlns:p14="http://schemas.microsoft.com/office/powerpoint/2010/main" val="30965691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Borders to Table Cells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Warranties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In the table on slide 2, select all cells </a:t>
            </a:r>
            <a:r>
              <a:rPr lang="en-US" b="1" i="1" u="none" strike="noStrike" baseline="0" smtClean="0">
                <a:latin typeface="Segoe"/>
                <a:ea typeface="ＭＳ ゴシック"/>
              </a:rPr>
              <a:t>except</a:t>
            </a:r>
            <a:r>
              <a:rPr lang="en-US" b="1" i="0" u="none" strike="noStrike" baseline="0" smtClean="0">
                <a:latin typeface="Segoe"/>
                <a:ea typeface="ＭＳ ゴシック"/>
              </a:rPr>
              <a:t> those in the first column and the column header cells</a:t>
            </a:r>
            <a:r>
              <a:rPr lang="en-US" b="0" i="0" u="none" strike="noStrike" baseline="0" smtClean="0">
                <a:latin typeface="Segoe"/>
                <a:ea typeface="ＭＳ ゴシック"/>
              </a:rPr>
              <a:t>. (You are selecting the numbers and the Life entries.)</a:t>
            </a:r>
          </a:p>
          <a:p>
            <a:pPr lvl="1" rtl="0"/>
            <a:r>
              <a:rPr lang="en-US" b="0" i="0" u="none" strike="noStrike" baseline="0" smtClean="0">
                <a:latin typeface="Segoe"/>
                <a:ea typeface="ＭＳ ゴシック"/>
              </a:rPr>
              <a:t>On the Table Tools Design tab, click the </a:t>
            </a:r>
            <a:r>
              <a:rPr lang="en-US" b="1" i="0" u="none" strike="noStrike" baseline="0" smtClean="0">
                <a:latin typeface="Segoe"/>
                <a:ea typeface="ＭＳ ゴシック"/>
              </a:rPr>
              <a:t>Border drop-down arrow</a:t>
            </a:r>
            <a:r>
              <a:rPr lang="en-US" b="0" i="0" u="none" strike="noStrike" baseline="0" smtClean="0">
                <a:latin typeface="Segoe"/>
                <a:ea typeface="ＭＳ ゴシック"/>
              </a:rPr>
              <a:t> in the Table Styles group. A menu of border options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562563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Borders to Table Cells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Inside Horizontal </a:t>
            </a:r>
            <a:br>
              <a:rPr lang="en-US" b="1" i="0" u="none" strike="noStrike" baseline="0" smtClean="0">
                <a:latin typeface="Segoe"/>
                <a:ea typeface="ＭＳ ゴシック"/>
              </a:rPr>
            </a:br>
            <a:r>
              <a:rPr lang="en-US" b="1" i="0" u="none" strike="noStrike" baseline="0" smtClean="0">
                <a:latin typeface="Segoe"/>
                <a:ea typeface="ＭＳ ゴシック"/>
              </a:rPr>
              <a:t>Border</a:t>
            </a:r>
            <a:r>
              <a:rPr lang="en-US" b="0" i="0" u="none" strike="noStrike" baseline="0" smtClean="0">
                <a:latin typeface="Segoe"/>
                <a:ea typeface="ＭＳ ゴシック"/>
              </a:rPr>
              <a:t> (right).</a:t>
            </a:r>
          </a:p>
          <a:p>
            <a:pPr lvl="1" rtl="0">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outside the table</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to deselect the cells, and </a:t>
            </a:r>
            <a:br>
              <a:rPr lang="en-US" b="0" i="0" u="none" strike="noStrike" baseline="0" smtClean="0">
                <a:latin typeface="Segoe"/>
                <a:ea typeface="ＭＳ ゴシック"/>
              </a:rPr>
            </a:br>
            <a:r>
              <a:rPr lang="en-US" b="0" i="0" u="none" strike="noStrike" baseline="0" smtClean="0">
                <a:latin typeface="Segoe"/>
                <a:ea typeface="ＭＳ ゴシック"/>
              </a:rPr>
              <a:t>then select </a:t>
            </a:r>
            <a:r>
              <a:rPr lang="en-US" b="1" i="0" u="none" strike="noStrike" baseline="0" smtClean="0">
                <a:latin typeface="Segoe"/>
                <a:ea typeface="ＭＳ ゴシック"/>
              </a:rPr>
              <a:t>only the </a:t>
            </a:r>
            <a:br>
              <a:rPr lang="en-US" b="1" i="0" u="none" strike="noStrike" baseline="0" smtClean="0">
                <a:latin typeface="Segoe"/>
                <a:ea typeface="ＭＳ ゴシック"/>
              </a:rPr>
            </a:br>
            <a:r>
              <a:rPr lang="en-US" b="1" i="0" u="none" strike="noStrike" baseline="0" smtClean="0">
                <a:latin typeface="Segoe"/>
                <a:ea typeface="ＭＳ ゴシック"/>
              </a:rPr>
              <a:t>bottom row</a:t>
            </a:r>
            <a:r>
              <a:rPr lang="en-US" b="0" i="0" u="none" strike="noStrike" baseline="0" smtClean="0">
                <a:latin typeface="Segoe"/>
                <a:ea typeface="ＭＳ ゴシック"/>
              </a:rPr>
              <a:t> of the </a:t>
            </a:r>
            <a:br>
              <a:rPr lang="en-US" b="0" i="0" u="none" strike="noStrike" baseline="0" smtClean="0">
                <a:latin typeface="Segoe"/>
                <a:ea typeface="ＭＳ ゴシック"/>
              </a:rPr>
            </a:br>
            <a:r>
              <a:rPr lang="en-US" b="0" i="0" u="none" strike="noStrike" baseline="0" smtClean="0">
                <a:latin typeface="Segoe"/>
                <a:ea typeface="ＭＳ ゴシック"/>
              </a:rPr>
              <a:t>table.</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Border</a:t>
            </a:r>
            <a:r>
              <a:rPr lang="en-US" b="0" i="0" u="none" strike="noStrike" baseline="0" smtClean="0">
                <a:latin typeface="Segoe"/>
                <a:ea typeface="ＭＳ ゴシック"/>
              </a:rPr>
              <a:t> </a:t>
            </a:r>
            <a:r>
              <a:rPr lang="en-US" b="1" i="0" u="none" strike="noStrike" baseline="0" smtClean="0">
                <a:latin typeface="Segoe"/>
                <a:ea typeface="ＭＳ ゴシック"/>
              </a:rPr>
              <a:t>drop-</a:t>
            </a:r>
            <a:br>
              <a:rPr lang="en-US" b="1" i="0" u="none" strike="noStrike" baseline="0" smtClean="0">
                <a:latin typeface="Segoe"/>
                <a:ea typeface="ＭＳ ゴシック"/>
              </a:rPr>
            </a:br>
            <a:r>
              <a:rPr lang="en-US" b="1" i="0" u="none" strike="noStrike" baseline="0" smtClean="0">
                <a:latin typeface="Segoe"/>
                <a:ea typeface="ＭＳ ゴシック"/>
              </a:rPr>
              <a:t>down arrow</a:t>
            </a:r>
            <a:r>
              <a:rPr lang="en-US" b="0" i="0" u="none" strike="noStrike" baseline="0" smtClean="0">
                <a:latin typeface="Segoe"/>
                <a:ea typeface="ＭＳ ゴシック"/>
              </a:rPr>
              <a:t>, and then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Bottom Border</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A border is applied to </a:t>
            </a:r>
            <a:br>
              <a:rPr lang="en-US" b="0" i="0" u="none" strike="noStrike" baseline="0" smtClean="0">
                <a:latin typeface="Segoe"/>
                <a:ea typeface="ＭＳ ゴシック"/>
              </a:rPr>
            </a:br>
            <a:r>
              <a:rPr lang="en-US" b="0" i="0" u="none" strike="noStrike" baseline="0" smtClean="0">
                <a:latin typeface="Segoe"/>
                <a:ea typeface="ＭＳ ゴシック"/>
              </a:rPr>
              <a:t>the entire bottom row </a:t>
            </a:r>
            <a:br>
              <a:rPr lang="en-US" b="0" i="0" u="none" strike="noStrike" baseline="0" smtClean="0">
                <a:latin typeface="Segoe"/>
                <a:ea typeface="ＭＳ ゴシック"/>
              </a:rPr>
            </a:br>
            <a:r>
              <a:rPr lang="en-US" b="0" i="0" u="none" strike="noStrike" baseline="0" smtClean="0">
                <a:latin typeface="Segoe"/>
                <a:ea typeface="ＭＳ ゴシック"/>
              </a:rPr>
              <a:t>of the table.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05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080933" cy="3917126"/>
          </a:xfrm>
          <a:prstGeom prst="rect">
            <a:avLst/>
          </a:prstGeom>
        </p:spPr>
      </p:pic>
    </p:spTree>
    <p:extLst>
      <p:ext uri="{BB962C8B-B14F-4D97-AF65-F5344CB8AC3E}">
        <p14:creationId xmlns:p14="http://schemas.microsoft.com/office/powerpoint/2010/main" val="3924626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Borders to Table Cells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outside the table</a:t>
            </a:r>
            <a:r>
              <a:rPr lang="en-US" sz="2000" b="0" i="0" u="none" strike="noStrike" baseline="0" smtClean="0">
                <a:latin typeface="Segoe"/>
                <a:ea typeface="ＭＳ ゴシック"/>
              </a:rPr>
              <a:t> to deselect the cells. Your table should look like the figure</a:t>
            </a:r>
            <a:r>
              <a:rPr lang="en-US" sz="2000" b="0" i="0" u="none" strike="noStrike" smtClean="0">
                <a:latin typeface="Segoe"/>
                <a:ea typeface="ＭＳ ゴシック"/>
              </a:rPr>
              <a:t> </a:t>
            </a:r>
            <a:br>
              <a:rPr lang="en-US" sz="2000" b="0" i="0" u="none" strike="noStrike" smtClean="0">
                <a:latin typeface="Segoe"/>
                <a:ea typeface="ＭＳ ゴシック"/>
              </a:rPr>
            </a:br>
            <a:r>
              <a:rPr lang="en-US" sz="2000" b="0" i="0" u="none" strike="noStrike" smtClean="0">
                <a:latin typeface="Segoe"/>
                <a:ea typeface="ＭＳ ゴシック"/>
              </a:rPr>
              <a:t>at right</a:t>
            </a:r>
            <a:r>
              <a:rPr lang="en-US" sz="2000" b="0" i="0" u="none" strike="noStrike" baseline="0" smtClean="0">
                <a:latin typeface="Segoe"/>
                <a:ea typeface="ＭＳ ゴシック"/>
              </a:rPr>
              <a:t>.</a:t>
            </a:r>
          </a:p>
          <a:p>
            <a:pPr lvl="1" rtl="0">
              <a:buAutoNum type="arabicPeriod" startAt="6"/>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presentation.</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 open to use </a:t>
            </a:r>
            <a:br>
              <a:rPr lang="en-US" sz="2000" b="0" i="0" u="none" strike="noStrike" baseline="0" smtClean="0">
                <a:latin typeface="Segoe"/>
                <a:ea typeface="ＭＳ ゴシック"/>
              </a:rPr>
            </a:br>
            <a:r>
              <a:rPr lang="en-US" sz="2000" b="0" i="0" u="none" strike="noStrike" baseline="0" smtClean="0">
                <a:latin typeface="Segoe"/>
                <a:ea typeface="ＭＳ ゴシック"/>
              </a:rPr>
              <a:t>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pic>
        <p:nvPicPr>
          <p:cNvPr id="7" name="Picture 6" descr="05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981200"/>
            <a:ext cx="3920067" cy="1459745"/>
          </a:xfrm>
          <a:prstGeom prst="rect">
            <a:avLst/>
          </a:prstGeom>
        </p:spPr>
      </p:pic>
    </p:spTree>
    <p:extLst>
      <p:ext uri="{BB962C8B-B14F-4D97-AF65-F5344CB8AC3E}">
        <p14:creationId xmlns:p14="http://schemas.microsoft.com/office/powerpoint/2010/main" val="2286067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Special Effects to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Warranties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Click anywhere in </a:t>
            </a:r>
            <a:br>
              <a:rPr lang="en-US" b="0" i="0" u="none" strike="noStrike" baseline="0" smtClean="0">
                <a:latin typeface="Segoe"/>
                <a:ea typeface="ＭＳ ゴシック"/>
              </a:rPr>
            </a:br>
            <a:r>
              <a:rPr lang="en-US" b="0" i="0" u="none" strike="noStrike" baseline="0" smtClean="0">
                <a:latin typeface="Segoe"/>
                <a:ea typeface="ＭＳ ゴシック"/>
              </a:rPr>
              <a:t>the table on </a:t>
            </a:r>
            <a:r>
              <a:rPr lang="en-US" b="1" i="0" u="none" strike="noStrike" baseline="0" smtClean="0">
                <a:latin typeface="Segoe"/>
                <a:ea typeface="ＭＳ ゴシック"/>
              </a:rPr>
              <a:t>slide 2</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Effects</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button in the Table </a:t>
            </a:r>
            <a:br>
              <a:rPr lang="en-US" b="0" i="0" u="none" strike="noStrike" baseline="0" smtClean="0">
                <a:latin typeface="Segoe"/>
                <a:ea typeface="ＭＳ ゴシック"/>
              </a:rPr>
            </a:br>
            <a:r>
              <a:rPr lang="en-US" b="0" i="0" u="none" strike="noStrike" baseline="0" smtClean="0">
                <a:latin typeface="Segoe"/>
                <a:ea typeface="ＭＳ ゴシック"/>
              </a:rPr>
              <a:t>Styles group (Table </a:t>
            </a:r>
            <a:br>
              <a:rPr lang="en-US" b="0" i="0" u="none" strike="noStrike" baseline="0" smtClean="0">
                <a:latin typeface="Segoe"/>
                <a:ea typeface="ＭＳ ゴシック"/>
              </a:rPr>
            </a:br>
            <a:r>
              <a:rPr lang="en-US" b="0" i="0" u="none" strike="noStrike" baseline="0" smtClean="0">
                <a:latin typeface="Segoe"/>
                <a:ea typeface="ＭＳ ゴシック"/>
              </a:rPr>
              <a:t>Tools Design tab), </a:t>
            </a:r>
            <a:br>
              <a:rPr lang="en-US" b="0" i="0" u="none" strike="noStrike" baseline="0" smtClean="0">
                <a:latin typeface="Segoe"/>
                <a:ea typeface="ＭＳ ゴシック"/>
              </a:rPr>
            </a:br>
            <a:r>
              <a:rPr lang="en-US" b="0" i="0" u="none" strike="noStrike" baseline="0" smtClean="0">
                <a:latin typeface="Segoe"/>
                <a:ea typeface="ＭＳ ゴシック"/>
              </a:rPr>
              <a:t>point to Shadow, and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Offset Diagonal </a:t>
            </a:r>
            <a:br>
              <a:rPr lang="en-US" b="1" i="0" u="none" strike="noStrike" baseline="0" smtClean="0">
                <a:latin typeface="Segoe"/>
                <a:ea typeface="ＭＳ ゴシック"/>
              </a:rPr>
            </a:br>
            <a:r>
              <a:rPr lang="en-US" b="1" i="0" u="none" strike="noStrike" baseline="0" smtClean="0">
                <a:latin typeface="Segoe"/>
                <a:ea typeface="ＭＳ ゴシック"/>
              </a:rPr>
              <a:t>Bottom Right in the Outer section </a:t>
            </a:r>
            <a:r>
              <a:rPr lang="en-US" i="0" u="none" strike="noStrike" baseline="0" smtClean="0">
                <a:latin typeface="Segoe"/>
                <a:ea typeface="ＭＳ ゴシック"/>
              </a:rPr>
              <a:t>(</a:t>
            </a:r>
            <a:r>
              <a:rPr lang="en-US" b="0" i="0" u="none" strike="noStrike" baseline="0" smtClean="0">
                <a:latin typeface="Segoe"/>
                <a:ea typeface="ＭＳ ゴシック"/>
              </a:rPr>
              <a:t>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05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057400"/>
            <a:ext cx="4343400" cy="2763151"/>
          </a:xfrm>
          <a:prstGeom prst="rect">
            <a:avLst/>
          </a:prstGeom>
        </p:spPr>
      </p:pic>
    </p:spTree>
    <p:extLst>
      <p:ext uri="{BB962C8B-B14F-4D97-AF65-F5344CB8AC3E}">
        <p14:creationId xmlns:p14="http://schemas.microsoft.com/office/powerpoint/2010/main" val="3112891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Insert a Table</a:t>
            </a:r>
            <a:endParaRPr lang="en-US"/>
          </a:p>
        </p:txBody>
      </p:sp>
      <p:sp>
        <p:nvSpPr>
          <p:cNvPr id="3" name="Content Placeholder 2"/>
          <p:cNvSpPr>
            <a:spLocks noGrp="1"/>
          </p:cNvSpPr>
          <p:nvPr>
            <p:ph idx="1"/>
          </p:nvPr>
        </p:nvSpPr>
        <p:spPr/>
        <p:txBody>
          <a:bodyPr/>
          <a:lstStyle/>
          <a:p>
            <a:pPr marL="457200" lvl="1" indent="-457200">
              <a:buFont typeface="+mj-lt"/>
              <a:buAutoNum type="arabicPeriod" startAt="6"/>
            </a:pPr>
            <a:r>
              <a:rPr lang="en-US" sz="2000">
                <a:latin typeface="Segoe"/>
                <a:ea typeface="ＭＳ ゴシック"/>
              </a:rPr>
              <a:t>In the Number of Columns </a:t>
            </a:r>
            <a:br>
              <a:rPr lang="en-US" sz="2000">
                <a:latin typeface="Segoe"/>
                <a:ea typeface="ＭＳ ゴシック"/>
              </a:rPr>
            </a:br>
            <a:r>
              <a:rPr lang="en-US" sz="2000">
                <a:latin typeface="Segoe"/>
                <a:ea typeface="ＭＳ ゴシック"/>
              </a:rPr>
              <a:t>text box, type </a:t>
            </a:r>
            <a:r>
              <a:rPr lang="en-US" sz="2000" b="1">
                <a:latin typeface="Segoe"/>
                <a:ea typeface="ＭＳ ゴシック"/>
              </a:rPr>
              <a:t>3</a:t>
            </a:r>
            <a:r>
              <a:rPr lang="en-US" sz="2000">
                <a:latin typeface="Segoe"/>
                <a:ea typeface="ＭＳ ゴシック"/>
              </a:rPr>
              <a:t> to specify </a:t>
            </a:r>
            <a:br>
              <a:rPr lang="en-US" sz="2000">
                <a:latin typeface="Segoe"/>
                <a:ea typeface="ＭＳ ゴシック"/>
              </a:rPr>
            </a:br>
            <a:r>
              <a:rPr lang="en-US" sz="2000">
                <a:latin typeface="Segoe"/>
                <a:ea typeface="ＭＳ ゴシック"/>
              </a:rPr>
              <a:t>three columns, press </a:t>
            </a:r>
            <a:r>
              <a:rPr lang="en-US" sz="2000" b="1">
                <a:latin typeface="Segoe"/>
                <a:ea typeface="ＭＳ ゴシック"/>
              </a:rPr>
              <a:t>Tab</a:t>
            </a:r>
            <a:r>
              <a:rPr lang="en-US" sz="2000">
                <a:latin typeface="Segoe"/>
                <a:ea typeface="ＭＳ ゴシック"/>
              </a:rPr>
              <a:t> </a:t>
            </a:r>
            <a:br>
              <a:rPr lang="en-US" sz="2000">
                <a:latin typeface="Segoe"/>
                <a:ea typeface="ＭＳ ゴシック"/>
              </a:rPr>
            </a:br>
            <a:r>
              <a:rPr lang="en-US" sz="2000">
                <a:latin typeface="Segoe"/>
                <a:ea typeface="ＭＳ ゴシック"/>
              </a:rPr>
              <a:t>to move to the Number of </a:t>
            </a:r>
            <a:br>
              <a:rPr lang="en-US" sz="2000">
                <a:latin typeface="Segoe"/>
                <a:ea typeface="ＭＳ ゴシック"/>
              </a:rPr>
            </a:br>
            <a:r>
              <a:rPr lang="en-US" sz="2000">
                <a:latin typeface="Segoe"/>
                <a:ea typeface="ＭＳ ゴシック"/>
              </a:rPr>
              <a:t>Rows text box, and then </a:t>
            </a:r>
            <a:br>
              <a:rPr lang="en-US" sz="2000">
                <a:latin typeface="Segoe"/>
                <a:ea typeface="ＭＳ ゴシック"/>
              </a:rPr>
            </a:br>
            <a:r>
              <a:rPr lang="en-US" sz="2000">
                <a:latin typeface="Segoe"/>
                <a:ea typeface="ＭＳ ゴシック"/>
              </a:rPr>
              <a:t>type </a:t>
            </a:r>
            <a:r>
              <a:rPr lang="en-US" sz="2000" b="1">
                <a:latin typeface="Segoe"/>
                <a:ea typeface="ＭＳ ゴシック"/>
              </a:rPr>
              <a:t>6</a:t>
            </a:r>
            <a:r>
              <a:rPr lang="en-US" sz="2000">
                <a:latin typeface="Segoe"/>
                <a:ea typeface="ＭＳ ゴシック"/>
              </a:rPr>
              <a:t> to specify six rows. </a:t>
            </a:r>
            <a:br>
              <a:rPr lang="en-US" sz="2000">
                <a:latin typeface="Segoe"/>
                <a:ea typeface="ＭＳ ゴシック"/>
              </a:rPr>
            </a:br>
            <a:r>
              <a:rPr lang="en-US" sz="2000">
                <a:latin typeface="Segoe"/>
                <a:ea typeface="ＭＳ ゴシック"/>
              </a:rPr>
              <a:t>Click </a:t>
            </a:r>
            <a:r>
              <a:rPr lang="en-US" sz="2000" b="1">
                <a:latin typeface="Segoe"/>
                <a:ea typeface="ＭＳ ゴシック"/>
              </a:rPr>
              <a:t>OK</a:t>
            </a:r>
            <a:r>
              <a:rPr lang="en-US" sz="2000">
                <a:latin typeface="Segoe"/>
                <a:ea typeface="ＭＳ ゴシック"/>
              </a:rPr>
              <a:t>. PowerPoint </a:t>
            </a:r>
            <a:br>
              <a:rPr lang="en-US" sz="2000">
                <a:latin typeface="Segoe"/>
                <a:ea typeface="ＭＳ ゴシック"/>
              </a:rPr>
            </a:br>
            <a:r>
              <a:rPr lang="en-US" sz="2000">
                <a:latin typeface="Segoe"/>
                <a:ea typeface="ＭＳ ゴシック"/>
              </a:rPr>
              <a:t>creates the table in the </a:t>
            </a:r>
            <a:br>
              <a:rPr lang="en-US" sz="2000">
                <a:latin typeface="Segoe"/>
                <a:ea typeface="ＭＳ ゴシック"/>
              </a:rPr>
            </a:br>
            <a:r>
              <a:rPr lang="en-US" sz="2000">
                <a:latin typeface="Segoe"/>
                <a:ea typeface="ＭＳ ゴシック"/>
              </a:rPr>
              <a:t>content area (right). </a:t>
            </a:r>
            <a:br>
              <a:rPr lang="en-US" sz="2000">
                <a:latin typeface="Segoe"/>
                <a:ea typeface="ＭＳ ゴシック"/>
              </a:rPr>
            </a:br>
            <a:r>
              <a:rPr lang="en-US" sz="2000">
                <a:latin typeface="Segoe"/>
                <a:ea typeface="ＭＳ ゴシック"/>
              </a:rPr>
              <a:t>Notice that formats </a:t>
            </a:r>
            <a:br>
              <a:rPr lang="en-US" sz="2000">
                <a:latin typeface="Segoe"/>
                <a:ea typeface="ＭＳ ゴシック"/>
              </a:rPr>
            </a:br>
            <a:r>
              <a:rPr lang="en-US" sz="2000">
                <a:latin typeface="Segoe"/>
                <a:ea typeface="ＭＳ ゴシック"/>
              </a:rPr>
              <a:t>specified by the current </a:t>
            </a:r>
            <a:br>
              <a:rPr lang="en-US" sz="2000">
                <a:latin typeface="Segoe"/>
                <a:ea typeface="ＭＳ ゴシック"/>
              </a:rPr>
            </a:br>
            <a:r>
              <a:rPr lang="en-US" sz="2000">
                <a:latin typeface="Segoe"/>
                <a:ea typeface="ＭＳ ゴシック"/>
              </a:rPr>
              <a:t>theme have already been </a:t>
            </a:r>
            <a:br>
              <a:rPr lang="en-US" sz="2000">
                <a:latin typeface="Segoe"/>
                <a:ea typeface="ＭＳ ゴシック"/>
              </a:rPr>
            </a:br>
            <a:r>
              <a:rPr lang="en-US" sz="2000">
                <a:latin typeface="Segoe"/>
                <a:ea typeface="ＭＳ ゴシック"/>
              </a:rPr>
              <a:t>applied to the table.</a:t>
            </a:r>
          </a:p>
          <a:p>
            <a:pPr marL="457200" indent="-457200">
              <a:buFont typeface="+mj-lt"/>
              <a:buAutoNum type="arabicPeriod"/>
            </a:pPr>
            <a:endParaRPr lang="en-US" sz="2000"/>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a:t>
            </a:fld>
            <a:endParaRPr lang="en-US" dirty="0"/>
          </a:p>
        </p:txBody>
      </p:sp>
      <p:pic>
        <p:nvPicPr>
          <p:cNvPr id="7" name="Picture 6" descr="05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467" y="1600201"/>
            <a:ext cx="4656666" cy="3485178"/>
          </a:xfrm>
          <a:prstGeom prst="rect">
            <a:avLst/>
          </a:prstGeom>
        </p:spPr>
      </p:pic>
    </p:spTree>
    <p:extLst>
      <p:ext uri="{BB962C8B-B14F-4D97-AF65-F5344CB8AC3E}">
        <p14:creationId xmlns:p14="http://schemas.microsoft.com/office/powerpoint/2010/main" val="885077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Special Effects to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outside the table</a:t>
            </a:r>
            <a:r>
              <a:rPr lang="en-US" b="0" i="0" u="none" strike="noStrike" baseline="0" smtClean="0">
                <a:latin typeface="Segoe"/>
                <a:ea typeface="ＭＳ ゴシック"/>
              </a:rPr>
              <a:t> to see the effect.</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38842040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Adding an Image to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An image can serve as the background in one or more table cells. </a:t>
            </a:r>
          </a:p>
          <a:p>
            <a:pPr lvl="0" rtl="0"/>
            <a:r>
              <a:rPr lang="en-US" b="0" i="0" u="none" strike="noStrike" baseline="0" smtClean="0">
                <a:latin typeface="Segoe"/>
                <a:ea typeface="ＭＳ ゴシック"/>
              </a:rPr>
              <a:t>The image is not the cell content, but rather a background fill, just as a color fill would be. </a:t>
            </a:r>
          </a:p>
          <a:p>
            <a:pPr lvl="0" rtl="0"/>
            <a:r>
              <a:rPr lang="en-US" b="0" i="0" u="none" strike="noStrike" baseline="0" smtClean="0">
                <a:latin typeface="Segoe"/>
                <a:ea typeface="ＭＳ ゴシック"/>
              </a:rPr>
              <a:t>The text in the cell appears on top of the background fill</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2008667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an Image to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Warranties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In the table on slide 2, select the </a:t>
            </a:r>
            <a:r>
              <a:rPr lang="en-US" b="1" i="0" u="none" strike="noStrike" baseline="0" smtClean="0">
                <a:latin typeface="Segoe"/>
                <a:ea typeface="ＭＳ ゴシック"/>
              </a:rPr>
              <a:t>vendor names</a:t>
            </a:r>
            <a:r>
              <a:rPr lang="en-US" b="0" i="0" u="none" strike="noStrike" baseline="0" smtClean="0">
                <a:latin typeface="Segoe"/>
                <a:ea typeface="ＭＳ ゴシック"/>
              </a:rPr>
              <a:t> in the first column of the table. (Do not select the Vendor column heading.)</a:t>
            </a:r>
          </a:p>
          <a:p>
            <a:pPr lvl="1" rtl="0"/>
            <a:r>
              <a:rPr lang="en-US" b="0" i="0" u="none" strike="noStrike" baseline="0" smtClean="0">
                <a:latin typeface="Segoe"/>
                <a:ea typeface="ＭＳ ゴシック"/>
              </a:rPr>
              <a:t>Right-click in one of the </a:t>
            </a:r>
            <a:r>
              <a:rPr lang="en-US" b="1" i="0" u="none" strike="noStrike" baseline="0" smtClean="0">
                <a:latin typeface="Segoe"/>
                <a:ea typeface="ＭＳ ゴシック"/>
              </a:rPr>
              <a:t>selected cells</a:t>
            </a:r>
            <a:r>
              <a:rPr lang="en-US" b="0" i="0" u="none" strike="noStrike" baseline="0" smtClean="0">
                <a:latin typeface="Times New Roman"/>
                <a:ea typeface="ＭＳ ゴシック"/>
              </a:rPr>
              <a:t>,</a:t>
            </a:r>
            <a:r>
              <a:rPr lang="en-US" b="0" i="0" u="none" strike="noStrike" baseline="0" smtClean="0">
                <a:latin typeface="Segoe"/>
                <a:ea typeface="ＭＳ ゴシック"/>
              </a:rPr>
              <a:t> then click </a:t>
            </a:r>
            <a:r>
              <a:rPr lang="en-US" b="1" i="0" u="none" strike="noStrike" baseline="0" smtClean="0">
                <a:latin typeface="Segoe"/>
                <a:ea typeface="ＭＳ ゴシック"/>
              </a:rPr>
              <a:t>Format Shape</a:t>
            </a:r>
            <a:r>
              <a:rPr lang="en-US" b="0" i="0" u="none" strike="noStrike" baseline="0" smtClean="0">
                <a:latin typeface="Segoe"/>
                <a:ea typeface="ＭＳ ゴシック"/>
              </a:rPr>
              <a:t> on the menu that appears. The Format Shape task pane displays.</a:t>
            </a:r>
          </a:p>
          <a:p>
            <a:pPr lvl="1" rtl="0"/>
            <a:r>
              <a:rPr lang="en-US" b="0" i="0" u="none" strike="noStrike" baseline="0" smtClean="0">
                <a:latin typeface="Segoe"/>
                <a:ea typeface="ＭＳ ゴシック"/>
              </a:rPr>
              <a:t>In the task pane, click </a:t>
            </a:r>
            <a:r>
              <a:rPr lang="en-US" b="1" i="0" u="none" strike="noStrike" baseline="0" smtClean="0">
                <a:latin typeface="Segoe"/>
                <a:ea typeface="ＭＳ ゴシック"/>
              </a:rPr>
              <a:t>Fill </a:t>
            </a:r>
            <a:r>
              <a:rPr lang="en-US" b="0" i="0" u="none" strike="noStrike" baseline="0" smtClean="0">
                <a:latin typeface="Segoe"/>
                <a:ea typeface="ＭＳ ゴシック"/>
              </a:rPr>
              <a:t>to expand that category if it is not already expanded.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364789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an Image to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Picture or texture fill</a:t>
            </a:r>
            <a:r>
              <a:rPr lang="en-US" b="0" i="0" u="none" strike="noStrike" baseline="0" smtClean="0">
                <a:latin typeface="Times New Roman"/>
                <a:ea typeface="ＭＳ ゴシック"/>
              </a:rPr>
              <a:t>.</a:t>
            </a:r>
          </a:p>
          <a:p>
            <a:pPr lvl="1" rtl="0">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File</a:t>
            </a:r>
            <a:r>
              <a:rPr lang="en-US" b="0" i="0" u="none" strike="noStrike" baseline="0" smtClean="0">
                <a:latin typeface="Segoe"/>
                <a:ea typeface="ＭＳ ゴシック"/>
              </a:rPr>
              <a:t> button and in the Insert Picture dialog box, navigate to the </a:t>
            </a:r>
            <a:r>
              <a:rPr lang="en-US" b="1" i="0" u="none" strike="noStrike" baseline="0" smtClean="0">
                <a:latin typeface="Segoe"/>
                <a:ea typeface="ＭＳ ゴシック"/>
              </a:rPr>
              <a:t>location of your data files</a:t>
            </a:r>
            <a:r>
              <a:rPr lang="en-US" b="0" i="0" u="none" strike="noStrike" baseline="0" smtClean="0">
                <a:latin typeface="Segoe"/>
                <a:ea typeface="ＭＳ ゴシック"/>
              </a:rPr>
              <a:t>. Select </a:t>
            </a:r>
            <a:r>
              <a:rPr lang="en-US" b="1" i="1" u="none" strike="noStrike" baseline="0" smtClean="0">
                <a:latin typeface="Segoe"/>
                <a:ea typeface="ＭＳ ゴシック"/>
              </a:rPr>
              <a:t>ATM.jpg</a:t>
            </a:r>
            <a:r>
              <a:rPr lang="en-US" b="0" i="0" u="none" strike="noStrike" baseline="0" smtClean="0">
                <a:latin typeface="Segoe"/>
                <a:ea typeface="ＭＳ ゴシック"/>
              </a:rPr>
              <a:t> and click </a:t>
            </a:r>
            <a:r>
              <a:rPr lang="en-US" b="1" i="0" u="none" strike="noStrike" baseline="0" smtClean="0">
                <a:latin typeface="Segoe"/>
                <a:ea typeface="ＭＳ ゴシック"/>
              </a:rPr>
              <a:t>Insert</a:t>
            </a:r>
            <a:r>
              <a:rPr lang="en-US" b="0" i="0" u="none" strike="noStrike" baseline="0" smtClean="0">
                <a:latin typeface="Times New Roman"/>
                <a:ea typeface="ＭＳ ゴシック"/>
              </a:rPr>
              <a:t>.</a:t>
            </a:r>
          </a:p>
          <a:p>
            <a:pPr lvl="1" rtl="0">
              <a:buAutoNum type="arabicPeriod" startAt="4"/>
            </a:pPr>
            <a:r>
              <a:rPr lang="en-US" b="0" i="0" u="none" strike="noStrike" baseline="0" smtClean="0">
                <a:latin typeface="Segoe"/>
                <a:ea typeface="ＭＳ ゴシック"/>
              </a:rPr>
              <a:t>In the Format Shape task pane, click to place a checkmark in the </a:t>
            </a:r>
            <a:r>
              <a:rPr lang="en-US" b="1" i="0" u="none" strike="noStrike" baseline="0" smtClean="0">
                <a:latin typeface="Segoe"/>
                <a:ea typeface="ＭＳ ゴシック"/>
              </a:rPr>
              <a:t>Tile picture as texture</a:t>
            </a:r>
            <a:r>
              <a:rPr lang="en-US" b="0" i="0" u="none" strike="noStrike" baseline="0" smtClean="0">
                <a:latin typeface="Segoe"/>
                <a:ea typeface="ＭＳ ゴシック"/>
              </a:rPr>
              <a:t> check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42303037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an Image to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latin typeface="Segoe"/>
                <a:ea typeface="ＭＳ ゴシック"/>
              </a:rPr>
              <a:t>Drag the </a:t>
            </a:r>
            <a:r>
              <a:rPr lang="en-US" sz="2000" b="1" i="0" u="none" strike="noStrike" baseline="0" smtClean="0">
                <a:latin typeface="Segoe"/>
                <a:ea typeface="ＭＳ ゴシック"/>
              </a:rPr>
              <a:t>Transparency</a:t>
            </a:r>
            <a:r>
              <a:rPr lang="en-US" sz="2000" b="0" i="0" u="none" strike="noStrike" baseline="0" smtClean="0">
                <a:latin typeface="Segoe"/>
                <a:ea typeface="ＭＳ ゴシック"/>
              </a:rPr>
              <a:t> slider until the box to the right of the slider reads </a:t>
            </a:r>
            <a:r>
              <a:rPr lang="en-US" sz="2000" b="1" i="0" u="none" strike="noStrike" baseline="0" smtClean="0">
                <a:latin typeface="Segoe"/>
                <a:ea typeface="ＭＳ ゴシック"/>
              </a:rPr>
              <a:t>80%</a:t>
            </a:r>
            <a:r>
              <a:rPr lang="en-US" sz="2000" b="0" i="0" u="none" strike="noStrike" baseline="0" smtClean="0">
                <a:latin typeface="Segoe"/>
                <a:ea typeface="ＭＳ ゴシック"/>
              </a:rPr>
              <a:t> or </a:t>
            </a:r>
            <a:r>
              <a:rPr lang="en-US" sz="2000" b="1" i="0" u="none" strike="noStrike" baseline="0" smtClean="0">
                <a:latin typeface="Segoe"/>
                <a:ea typeface="ＭＳ ゴシック"/>
              </a:rPr>
              <a:t>type 80</a:t>
            </a:r>
            <a:r>
              <a:rPr lang="en-US" sz="2000" b="0" i="0" u="none" strike="noStrike" baseline="0" smtClean="0">
                <a:latin typeface="Segoe"/>
                <a:ea typeface="ＭＳ ゴシック"/>
              </a:rPr>
              <a:t> in the Transparency box (below).</a:t>
            </a:r>
          </a:p>
          <a:p>
            <a:pPr lvl="1" rtl="0">
              <a:buAutoNum type="arabicPeriod" startAt="7"/>
            </a:pPr>
            <a:r>
              <a:rPr lang="en-US" sz="2000" b="0" i="0" u="none" strike="noStrike" baseline="0" smtClean="0">
                <a:latin typeface="Segoe"/>
                <a:ea typeface="ＭＳ ゴシック"/>
              </a:rPr>
              <a:t>Close the </a:t>
            </a:r>
            <a:r>
              <a:rPr lang="en-US" sz="2000" b="1" i="0" u="none" strike="noStrike" baseline="0" smtClean="0">
                <a:latin typeface="Segoe"/>
                <a:ea typeface="ＭＳ ゴシック"/>
              </a:rPr>
              <a:t>task pane</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outside the </a:t>
            </a:r>
            <a:br>
              <a:rPr lang="en-US" sz="2000" b="1" i="0" u="none" strike="noStrike" baseline="0" smtClean="0">
                <a:latin typeface="Segoe"/>
                <a:ea typeface="ＭＳ ゴシック"/>
              </a:rPr>
            </a:br>
            <a:r>
              <a:rPr lang="en-US" sz="2000" b="1" i="0" u="none" strike="noStrike" baseline="0" smtClean="0">
                <a:latin typeface="Segoe"/>
                <a:ea typeface="ＭＳ ゴシック"/>
              </a:rPr>
              <a:t>table</a:t>
            </a:r>
            <a:r>
              <a:rPr lang="en-US" sz="2000" b="0" i="0" u="none" strike="noStrike" baseline="0" smtClean="0">
                <a:latin typeface="Segoe"/>
                <a:ea typeface="ＭＳ ゴシック"/>
              </a:rPr>
              <a:t>. The selected </a:t>
            </a:r>
            <a:br>
              <a:rPr lang="en-US" sz="2000" b="0" i="0" u="none" strike="noStrike" baseline="0" smtClean="0">
                <a:latin typeface="Segoe"/>
                <a:ea typeface="ＭＳ ゴシック"/>
              </a:rPr>
            </a:br>
            <a:r>
              <a:rPr lang="en-US" sz="2000" b="0" i="0" u="none" strike="noStrike" baseline="0" smtClean="0">
                <a:latin typeface="Segoe"/>
                <a:ea typeface="ＭＳ ゴシック"/>
              </a:rPr>
              <a:t>cells have a semi-</a:t>
            </a:r>
            <a:br>
              <a:rPr lang="en-US" sz="2000" b="0" i="0" u="none" strike="noStrike" baseline="0" smtClean="0">
                <a:latin typeface="Segoe"/>
                <a:ea typeface="ＭＳ ゴシック"/>
              </a:rPr>
            </a:br>
            <a:r>
              <a:rPr lang="en-US" sz="2000" b="0" i="0" u="none" strike="noStrike" baseline="0" smtClean="0">
                <a:latin typeface="Segoe"/>
                <a:ea typeface="ＭＳ ゴシック"/>
              </a:rPr>
              <a:t>transparent fill using </a:t>
            </a:r>
            <a:br>
              <a:rPr lang="en-US" sz="2000" b="0" i="0" u="none" strike="noStrike" baseline="0" smtClean="0">
                <a:latin typeface="Segoe"/>
                <a:ea typeface="ＭＳ ゴシック"/>
              </a:rPr>
            </a:br>
            <a:r>
              <a:rPr lang="en-US" sz="2000" b="0" i="0" u="none" strike="noStrike" baseline="0" smtClean="0">
                <a:latin typeface="Segoe"/>
                <a:ea typeface="ＭＳ ゴシック"/>
              </a:rPr>
              <a:t>the selected graphic.</a:t>
            </a:r>
          </a:p>
          <a:p>
            <a:pPr lvl="1" rtl="0">
              <a:buAutoNum type="arabicPeriod" startAt="7"/>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 open to </a:t>
            </a:r>
            <a:br>
              <a:rPr lang="en-US" sz="2000" b="0" i="0" u="none" strike="noStrike" baseline="0" smtClean="0">
                <a:latin typeface="Segoe"/>
                <a:ea typeface="ＭＳ ゴシック"/>
              </a:rPr>
            </a:br>
            <a:r>
              <a:rPr lang="en-US" sz="2000" b="0" i="0" u="none" strike="noStrike" baseline="0" smtClean="0">
                <a:latin typeface="Segoe"/>
                <a:ea typeface="ＭＳ ゴシック"/>
              </a:rPr>
              <a:t>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05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2286000"/>
            <a:ext cx="4834467" cy="3107131"/>
          </a:xfrm>
          <a:prstGeom prst="rect">
            <a:avLst/>
          </a:prstGeom>
        </p:spPr>
      </p:pic>
    </p:spTree>
    <p:extLst>
      <p:ext uri="{BB962C8B-B14F-4D97-AF65-F5344CB8AC3E}">
        <p14:creationId xmlns:p14="http://schemas.microsoft.com/office/powerpoint/2010/main" val="24211459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Arrange a Shape and a Table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Warranties Final</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Display </a:t>
            </a:r>
            <a:r>
              <a:rPr lang="en-US" sz="2000" b="1" i="0" u="none" strike="noStrike" baseline="0" smtClean="0">
                <a:latin typeface="Segoe"/>
                <a:ea typeface="ＭＳ ゴシック"/>
              </a:rPr>
              <a:t>slide 2</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and on the Insert </a:t>
            </a:r>
            <a:br>
              <a:rPr lang="en-US" sz="2000" b="0" i="0" u="none" strike="noStrike" baseline="0" smtClean="0">
                <a:latin typeface="Segoe"/>
                <a:ea typeface="ＭＳ ゴシック"/>
              </a:rPr>
            </a:br>
            <a:r>
              <a:rPr lang="en-US" sz="2000" b="0" i="0" u="none" strike="noStrike" baseline="0" smtClean="0">
                <a:latin typeface="Segoe"/>
                <a:ea typeface="ＭＳ ゴシック"/>
              </a:rPr>
              <a:t>tab,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Shapes</a:t>
            </a:r>
            <a:r>
              <a:rPr lang="en-US" sz="2000" b="0" i="0" u="none" strike="noStrike" baseline="0" smtClean="0">
                <a:latin typeface="Segoe"/>
                <a:ea typeface="ＭＳ ゴシック"/>
              </a:rPr>
              <a:t> button </a:t>
            </a:r>
            <a:br>
              <a:rPr lang="en-US" sz="2000" b="0" i="0" u="none" strike="noStrike" baseline="0" smtClean="0">
                <a:latin typeface="Segoe"/>
                <a:ea typeface="ＭＳ ゴシック"/>
              </a:rPr>
            </a:br>
            <a:r>
              <a:rPr lang="en-US" sz="2000" b="0" i="0" u="none" strike="noStrike" baseline="0" smtClean="0">
                <a:latin typeface="Segoe"/>
                <a:ea typeface="ＭＳ ゴシック"/>
              </a:rPr>
              <a:t>to open the </a:t>
            </a:r>
            <a:br>
              <a:rPr lang="en-US" sz="2000" b="0" i="0" u="none" strike="noStrike" baseline="0" smtClean="0">
                <a:latin typeface="Segoe"/>
                <a:ea typeface="ＭＳ ゴシック"/>
              </a:rPr>
            </a:br>
            <a:r>
              <a:rPr lang="en-US" sz="2000" b="0" i="0" u="none" strike="noStrike" baseline="0" smtClean="0">
                <a:latin typeface="Segoe"/>
                <a:ea typeface="ＭＳ ゴシック"/>
              </a:rPr>
              <a:t>Shapes gallery. </a:t>
            </a:r>
            <a:br>
              <a:rPr lang="en-US" sz="2000" b="0" i="0" u="none" strike="noStrike" baseline="0" smtClean="0">
                <a:latin typeface="Segoe"/>
                <a:ea typeface="ＭＳ ゴシック"/>
              </a:rPr>
            </a:br>
            <a:r>
              <a:rPr lang="en-US" sz="2000" b="0" i="0" u="none" strike="noStrike" baseline="0" smtClean="0">
                <a:latin typeface="Segoe"/>
                <a:ea typeface="ＭＳ ゴシック"/>
              </a:rPr>
              <a:t>Then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rounded </a:t>
            </a:r>
            <a:br>
              <a:rPr lang="en-US" sz="2000" b="1" i="0" u="none" strike="noStrike" baseline="0" smtClean="0">
                <a:latin typeface="Segoe"/>
                <a:ea typeface="ＭＳ ゴシック"/>
              </a:rPr>
            </a:br>
            <a:r>
              <a:rPr lang="en-US" sz="2000" b="1" i="0" u="none" strike="noStrike" baseline="0" smtClean="0">
                <a:latin typeface="Segoe"/>
                <a:ea typeface="ＭＳ ゴシック"/>
              </a:rPr>
              <a:t>rectangle</a:t>
            </a:r>
            <a:r>
              <a:rPr lang="en-US" sz="2000" b="0" i="0" u="none" strike="noStrike" baseline="0" smtClean="0">
                <a:latin typeface="Segoe"/>
                <a:ea typeface="ＭＳ ゴシック"/>
              </a:rPr>
              <a:t> in </a:t>
            </a:r>
            <a:br>
              <a:rPr lang="en-US" sz="2000" b="0" i="0" u="none" strike="noStrike" baseline="0" smtClean="0">
                <a:latin typeface="Segoe"/>
                <a:ea typeface="ＭＳ ゴシック"/>
              </a:rPr>
            </a:br>
            <a:r>
              <a:rPr lang="en-US" sz="2000" b="0" i="0" u="none" strike="noStrike" baseline="0" smtClean="0">
                <a:latin typeface="Segoe"/>
                <a:ea typeface="ＭＳ ゴシック"/>
              </a:rPr>
              <a:t>the first row </a:t>
            </a:r>
            <a:br>
              <a:rPr lang="en-US" sz="2000" b="0" i="0" u="none" strike="noStrike" baseline="0" smtClean="0">
                <a:latin typeface="Segoe"/>
                <a:ea typeface="ＭＳ ゴシック"/>
              </a:rPr>
            </a:br>
            <a:r>
              <a:rPr lang="en-US" sz="2000" b="0" i="0" u="none" strike="noStrike" baseline="0" smtClean="0">
                <a:latin typeface="Segoe"/>
                <a:ea typeface="ＭＳ ゴシック"/>
              </a:rPr>
              <a:t>of shapes.</a:t>
            </a:r>
          </a:p>
          <a:p>
            <a:pPr lvl="1" rtl="0">
              <a:lnSpc>
                <a:spcPct val="80000"/>
              </a:lnSpc>
            </a:pPr>
            <a:r>
              <a:rPr lang="en-US" sz="2000" b="0" i="0" u="none" strike="noStrike" baseline="0" smtClean="0">
                <a:latin typeface="Segoe"/>
                <a:ea typeface="ＭＳ ゴシック"/>
              </a:rPr>
              <a:t>Drag to </a:t>
            </a:r>
            <a:r>
              <a:rPr lang="en-US" sz="2000" b="1" i="0" u="none" strike="noStrike" baseline="0" smtClean="0">
                <a:latin typeface="Segoe"/>
                <a:ea typeface="ＭＳ ゴシック"/>
              </a:rPr>
              <a:t>draw a rounded rectangle</a:t>
            </a:r>
            <a:r>
              <a:rPr lang="en-US" sz="2000" b="0" i="0" u="none" strike="noStrike" baseline="0" smtClean="0">
                <a:latin typeface="Segoe"/>
                <a:ea typeface="ＭＳ ゴシック"/>
              </a:rPr>
              <a:t> that completely covers the table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pic>
        <p:nvPicPr>
          <p:cNvPr id="7" name="Picture 6" descr="05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981200"/>
            <a:ext cx="5181600" cy="3222307"/>
          </a:xfrm>
          <a:prstGeom prst="rect">
            <a:avLst/>
          </a:prstGeom>
        </p:spPr>
      </p:pic>
    </p:spTree>
    <p:extLst>
      <p:ext uri="{BB962C8B-B14F-4D97-AF65-F5344CB8AC3E}">
        <p14:creationId xmlns:p14="http://schemas.microsoft.com/office/powerpoint/2010/main" val="15772151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Arrange a Shape and a Table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On the Drawing Tools Format tab, click </a:t>
            </a:r>
            <a:r>
              <a:rPr lang="en-US" b="1" i="0" u="none" strike="noStrike" baseline="0" smtClean="0">
                <a:latin typeface="Segoe"/>
                <a:ea typeface="ＭＳ ゴシック"/>
              </a:rPr>
              <a:t>Send Backward </a:t>
            </a:r>
            <a:r>
              <a:rPr lang="en-US" b="0" i="0" u="none" strike="noStrike" baseline="0" smtClean="0">
                <a:latin typeface="Segoe"/>
                <a:ea typeface="ＭＳ ゴシック"/>
              </a:rPr>
              <a:t>in the Arrange command group. The shape is sent behind the table.</a:t>
            </a:r>
          </a:p>
          <a:p>
            <a:pPr lvl="1" rtl="0">
              <a:buAutoNum type="arabicPeriod" startAt="3"/>
            </a:pPr>
            <a:r>
              <a:rPr lang="en-US" b="0" i="0" u="none" strike="noStrike" baseline="0" smtClean="0">
                <a:latin typeface="Segoe"/>
                <a:ea typeface="ＭＳ ゴシック"/>
              </a:rPr>
              <a:t>With the shape still selected, click the </a:t>
            </a:r>
            <a:r>
              <a:rPr lang="en-US" b="1" i="0" u="none" strike="noStrike" baseline="0" smtClean="0">
                <a:latin typeface="Segoe"/>
                <a:ea typeface="ＭＳ ゴシック"/>
              </a:rPr>
              <a:t>Shape Fill</a:t>
            </a:r>
            <a:r>
              <a:rPr lang="en-US" b="0" i="0" u="none" strike="noStrike" baseline="0" smtClean="0">
                <a:latin typeface="Segoe"/>
                <a:ea typeface="ＭＳ ゴシック"/>
              </a:rPr>
              <a:t> button in the Shape Styles group and click </a:t>
            </a:r>
            <a:r>
              <a:rPr lang="en-US" b="1" i="0" u="none" strike="noStrike" baseline="0" smtClean="0">
                <a:latin typeface="Segoe"/>
                <a:ea typeface="ＭＳ ゴシック"/>
              </a:rPr>
              <a:t>More Fill Colors </a:t>
            </a:r>
            <a:r>
              <a:rPr lang="en-US" b="0" i="0" u="none" strike="noStrike" baseline="0" smtClean="0">
                <a:latin typeface="Segoe"/>
                <a:ea typeface="ＭＳ ゴシック"/>
              </a:rPr>
              <a:t>from the menu that appears. The Colors dialog box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2016884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Arrange a Shape and a Table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Drag the </a:t>
            </a:r>
            <a:r>
              <a:rPr lang="en-US" b="1" i="0" u="none" strike="noStrike" baseline="0" smtClean="0">
                <a:latin typeface="Segoe"/>
                <a:ea typeface="ＭＳ ゴシック"/>
              </a:rPr>
              <a:t>Transparency slider</a:t>
            </a:r>
            <a:r>
              <a:rPr lang="en-US" b="0" i="0" u="none" strike="noStrike" baseline="0" smtClean="0">
                <a:latin typeface="Segoe"/>
                <a:ea typeface="ＭＳ ゴシック"/>
              </a:rPr>
              <a:t> to </a:t>
            </a:r>
            <a:r>
              <a:rPr lang="en-US" b="1" i="0" u="none" strike="noStrike" baseline="0" smtClean="0">
                <a:latin typeface="Segoe"/>
                <a:ea typeface="ＭＳ ゴシック"/>
              </a:rPr>
              <a:t>85%</a:t>
            </a:r>
            <a:r>
              <a:rPr lang="en-US" b="0" i="0" u="none" strike="noStrike" baseline="0" smtClean="0">
                <a:latin typeface="Segoe"/>
                <a:ea typeface="ＭＳ ゴシック"/>
              </a:rPr>
              <a:t>, and then click </a:t>
            </a:r>
            <a:r>
              <a:rPr lang="en-US" b="1" i="0" u="none" strike="noStrike" baseline="0" smtClean="0">
                <a:latin typeface="Segoe"/>
                <a:ea typeface="ＭＳ ゴシック"/>
              </a:rPr>
              <a:t>OK</a:t>
            </a:r>
            <a:r>
              <a:rPr lang="en-US" b="0" i="0" u="none" strike="noStrike" baseline="0" smtClean="0">
                <a:latin typeface="Segoe"/>
                <a:ea typeface="ＭＳ ゴシック"/>
              </a:rPr>
              <a:t>. The rectangle appears as a lightly shaded background behind the table (below).</a:t>
            </a:r>
          </a:p>
          <a:p>
            <a:pPr lvl="1" rtl="0">
              <a:buAutoNum type="arabicPeriod" startAt="5"/>
            </a:pPr>
            <a:r>
              <a:rPr lang="en-US" i="0" u="none" strike="noStrike" baseline="0" smtClean="0">
                <a:latin typeface="Segoe"/>
                <a:ea typeface="ＭＳ ゴシック"/>
              </a:rPr>
              <a:t> </a:t>
            </a:r>
            <a:r>
              <a:rPr lang="en-US" b="1" i="0" u="none" strike="noStrike" baseline="0" smtClean="0">
                <a:latin typeface="Segoe"/>
                <a:ea typeface="ＭＳ ゴシック"/>
              </a:rPr>
              <a:t>SAVE </a:t>
            </a:r>
            <a:r>
              <a:rPr lang="en-US" b="0" i="0" u="none" strike="noStrike" baseline="0" smtClean="0">
                <a:latin typeface="Segoe"/>
                <a:ea typeface="ＭＳ ゴシック"/>
              </a:rPr>
              <a:t>and </a:t>
            </a:r>
            <a:r>
              <a:rPr lang="en-US" b="1" i="0" u="none" strike="noStrike" baseline="0" smtClean="0">
                <a:latin typeface="Segoe"/>
                <a:ea typeface="ＭＳ ゴシック"/>
              </a:rPr>
              <a:t>CLOSE </a:t>
            </a:r>
            <a:r>
              <a:rPr lang="en-US" b="0" i="0" u="none" strike="noStrike" baseline="0" smtClean="0">
                <a:latin typeface="Segoe"/>
                <a:ea typeface="ＭＳ ゴシック"/>
              </a:rPr>
              <a:t>the presentation.</a:t>
            </a:r>
          </a:p>
          <a:p>
            <a:pPr lvl="0" rtl="0"/>
            <a:r>
              <a:rPr lang="en-US" b="1" i="0" u="none" strike="noStrike" baseline="0" smtClean="0">
                <a:latin typeface="Segoe"/>
                <a:ea typeface="ＭＳ ゴシック"/>
              </a:rPr>
              <a:t>EXIT</a:t>
            </a:r>
            <a:r>
              <a:rPr lang="en-US" b="0" i="0" u="none" strike="noStrike" baseline="0" smtClean="0">
                <a:latin typeface="Segoe"/>
                <a:ea typeface="ＭＳ ゴシック"/>
              </a:rPr>
              <a:t> PowerPoint.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pic>
        <p:nvPicPr>
          <p:cNvPr id="7" name="Picture 6" descr="05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657600"/>
            <a:ext cx="5830798" cy="2423584"/>
          </a:xfrm>
          <a:prstGeom prst="rect">
            <a:avLst/>
          </a:prstGeom>
        </p:spPr>
      </p:pic>
    </p:spTree>
    <p:extLst>
      <p:ext uri="{BB962C8B-B14F-4D97-AF65-F5344CB8AC3E}">
        <p14:creationId xmlns:p14="http://schemas.microsoft.com/office/powerpoint/2010/main" val="1367626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Skill Summary </a:t>
            </a:r>
            <a:endParaRPr lang="en-US" b="0" i="0" u="none" strike="noStrike" baseline="0" smtClean="0">
              <a:solidFill>
                <a:srgbClr val="DD59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05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1"/>
            <a:ext cx="8128000" cy="1859064"/>
          </a:xfrm>
          <a:prstGeom prst="rect">
            <a:avLst/>
          </a:prstGeom>
        </p:spPr>
      </p:pic>
    </p:spTree>
    <p:extLst>
      <p:ext uri="{BB962C8B-B14F-4D97-AF65-F5344CB8AC3E}">
        <p14:creationId xmlns:p14="http://schemas.microsoft.com/office/powerpoint/2010/main" val="167889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Table</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in the </a:t>
            </a:r>
            <a:r>
              <a:rPr lang="en-US" b="1" i="0" u="none" strike="noStrike" baseline="0" smtClean="0">
                <a:latin typeface="Segoe"/>
                <a:ea typeface="ＭＳ ゴシック"/>
              </a:rPr>
              <a:t>first table cell</a:t>
            </a:r>
            <a:r>
              <a:rPr lang="en-US" b="0" i="0" u="none" strike="noStrike" baseline="0" smtClean="0">
                <a:latin typeface="Segoe"/>
                <a:ea typeface="ＭＳ ゴシック"/>
              </a:rPr>
              <a:t> in the top row and type </a:t>
            </a:r>
            <a:r>
              <a:rPr lang="en-US" b="1" i="0" u="none" strike="noStrike" baseline="0" smtClean="0">
                <a:latin typeface="Segoe"/>
                <a:ea typeface="ＭＳ ゴシック"/>
              </a:rPr>
              <a:t>Location</a:t>
            </a:r>
            <a:r>
              <a:rPr lang="en-US" b="0" i="0" u="none" strike="noStrike" baseline="0" smtClean="0">
                <a:latin typeface="Segoe"/>
                <a:ea typeface="ＭＳ ゴシック"/>
              </a:rPr>
              <a:t>. Press </a:t>
            </a:r>
            <a:r>
              <a:rPr lang="en-US" b="1" i="0" u="none" strike="noStrike" baseline="0" smtClean="0">
                <a:latin typeface="Segoe"/>
                <a:ea typeface="ＭＳ ゴシック"/>
              </a:rPr>
              <a:t>Tab</a:t>
            </a:r>
            <a:r>
              <a:rPr lang="en-US" b="0" i="0" u="none" strike="noStrike" baseline="0" smtClean="0">
                <a:latin typeface="Segoe"/>
                <a:ea typeface="ＭＳ ゴシック"/>
              </a:rPr>
              <a:t> to move to the next cell and type </a:t>
            </a:r>
            <a:r>
              <a:rPr lang="en-US" b="1" i="0" u="none" strike="noStrike" baseline="0" smtClean="0">
                <a:latin typeface="Segoe"/>
                <a:ea typeface="ＭＳ ゴシック"/>
              </a:rPr>
              <a:t>Site Study Complete</a:t>
            </a:r>
            <a:r>
              <a:rPr lang="en-US" b="0" i="0" u="none" strike="noStrike" baseline="0" smtClean="0">
                <a:latin typeface="Segoe"/>
                <a:ea typeface="ＭＳ ゴシック"/>
              </a:rPr>
              <a:t>. Press </a:t>
            </a:r>
            <a:r>
              <a:rPr lang="en-US" b="1" i="0" u="none" strike="noStrike" baseline="0" smtClean="0">
                <a:latin typeface="Segoe"/>
                <a:ea typeface="ＭＳ ゴシック"/>
              </a:rPr>
              <a:t>Tab</a:t>
            </a:r>
            <a:r>
              <a:rPr lang="en-US" b="0" i="0" u="none" strike="noStrike" baseline="0" smtClean="0">
                <a:latin typeface="Segoe"/>
                <a:ea typeface="ＭＳ ゴシック"/>
              </a:rPr>
              <a:t> to move to the third cell in the row and type </a:t>
            </a:r>
            <a:r>
              <a:rPr lang="en-US" b="1" i="0" u="none" strike="noStrike" baseline="0" smtClean="0">
                <a:latin typeface="Segoe"/>
                <a:ea typeface="ＭＳ ゴシック"/>
              </a:rPr>
              <a:t>Nearest Competing ATM</a:t>
            </a:r>
            <a:r>
              <a:rPr lang="en-US" b="0" i="0" u="none" strike="noStrike" baseline="0" smtClean="0">
                <a:latin typeface="Times New Roman"/>
                <a:ea typeface="ＭＳ ゴシック"/>
              </a:rPr>
              <a:t>.</a:t>
            </a:r>
          </a:p>
          <a:p>
            <a:pPr lvl="1" rtl="0">
              <a:buAutoNum type="arabicPeriod" startAt="7"/>
            </a:pPr>
            <a:r>
              <a:rPr lang="en-US" b="0" i="0" u="none" strike="noStrike" baseline="0" smtClean="0">
                <a:latin typeface="Segoe"/>
                <a:ea typeface="ＭＳ ゴシック"/>
              </a:rPr>
              <a:t>Type the </a:t>
            </a:r>
            <a:r>
              <a:rPr lang="en-US" b="1" i="0" u="none" strike="noStrike" baseline="0" smtClean="0">
                <a:latin typeface="Segoe"/>
                <a:ea typeface="ＭＳ ゴシック"/>
              </a:rPr>
              <a:t>following information</a:t>
            </a:r>
            <a:r>
              <a:rPr lang="en-US" b="0" i="0" u="none" strike="noStrike" baseline="0" smtClean="0">
                <a:latin typeface="Segoe"/>
                <a:ea typeface="ＭＳ ゴシック"/>
              </a:rPr>
              <a:t> in the table cells, pressing </a:t>
            </a:r>
            <a:r>
              <a:rPr lang="en-US" b="1" i="0" u="none" strike="noStrike" baseline="0" smtClean="0">
                <a:latin typeface="Segoe"/>
                <a:ea typeface="ＭＳ ゴシック"/>
              </a:rPr>
              <a:t>Tab</a:t>
            </a:r>
            <a:r>
              <a:rPr lang="en-US" b="0" i="0" u="none" strike="noStrike" baseline="0" smtClean="0">
                <a:latin typeface="Segoe"/>
                <a:ea typeface="ＭＳ ゴシック"/>
              </a:rPr>
              <a:t> to move from cell to cell. Your table should look like the figure on the next slide when you finish.</a:t>
            </a:r>
          </a:p>
          <a:p>
            <a:pPr marL="0" lvl="0" indent="0" rtl="0">
              <a:buNone/>
            </a:pPr>
            <a:r>
              <a:rPr lang="en-US" b="0" i="0" u="none" strike="noStrike" baseline="0" smtClean="0">
                <a:latin typeface="Segoe"/>
                <a:ea typeface="ＭＳ ゴシック"/>
              </a:rPr>
              <a:t>	Springdale Cineplex					Yes	More than 2 miles</a:t>
            </a:r>
          </a:p>
          <a:p>
            <a:pPr marL="0" lvl="0" indent="0" rtl="0">
              <a:buNone/>
            </a:pPr>
            <a:r>
              <a:rPr lang="en-US" b="0" i="0" u="none" strike="noStrike" baseline="0" smtClean="0">
                <a:latin typeface="Segoe"/>
                <a:ea typeface="ＭＳ ゴシック"/>
              </a:rPr>
              <a:t>	Glen Avenue BIG Foods	No	Three blocks</a:t>
            </a:r>
          </a:p>
          <a:p>
            <a:pPr marL="0" lvl="0" indent="0" rtl="0">
              <a:buNone/>
            </a:pPr>
            <a:r>
              <a:rPr lang="en-US" b="0" i="0" u="none" strike="noStrike" baseline="0" smtClean="0">
                <a:latin typeface="Segoe"/>
                <a:ea typeface="ＭＳ ゴシック"/>
              </a:rPr>
              <a:t>	Findlay Market Square	Yes	One block</a:t>
            </a:r>
          </a:p>
          <a:p>
            <a:pPr marL="0" lvl="0" indent="0" rtl="0">
              <a:buNone/>
            </a:pPr>
            <a:r>
              <a:rPr lang="en-US" b="0" i="0" u="none" strike="noStrike" baseline="0" smtClean="0">
                <a:latin typeface="Segoe"/>
                <a:ea typeface="ＭＳ ゴシック"/>
              </a:rPr>
              <a:t>	Center City Arena		Yes	One block</a:t>
            </a:r>
          </a:p>
          <a:p>
            <a:pPr marL="0" lvl="0" indent="0" rtl="0">
              <a:buNone/>
            </a:pPr>
            <a:r>
              <a:rPr lang="en-US" b="0" i="0" u="none" strike="noStrike" baseline="0" smtClean="0">
                <a:latin typeface="Segoe"/>
                <a:ea typeface="ＭＳ ゴシック"/>
              </a:rPr>
              <a:t>	Williams State College		No	Half a mile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1399075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Insert a Table</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7</a:t>
            </a:fld>
            <a:endParaRPr lang="en-US" dirty="0"/>
          </a:p>
        </p:txBody>
      </p:sp>
      <p:pic>
        <p:nvPicPr>
          <p:cNvPr id="7" name="Picture 6" descr="0504.png"/>
          <p:cNvPicPr>
            <a:picLocks noChangeAspect="1"/>
          </p:cNvPicPr>
          <p:nvPr/>
        </p:nvPicPr>
        <p:blipFill rotWithShape="1">
          <a:blip r:embed="rId2">
            <a:extLst>
              <a:ext uri="{28A0092B-C50C-407E-A947-70E740481C1C}">
                <a14:useLocalDpi xmlns:a14="http://schemas.microsoft.com/office/drawing/2010/main" val="0"/>
              </a:ext>
            </a:extLst>
          </a:blip>
          <a:srcRect l="2051" t="4061" r="1641" b="5245"/>
          <a:stretch/>
        </p:blipFill>
        <p:spPr>
          <a:xfrm>
            <a:off x="626533" y="1854200"/>
            <a:ext cx="7950200" cy="2269067"/>
          </a:xfrm>
          <a:prstGeom prst="rect">
            <a:avLst/>
          </a:prstGeom>
        </p:spPr>
      </p:pic>
      <p:sp>
        <p:nvSpPr>
          <p:cNvPr id="8" name="Rectangle 7"/>
          <p:cNvSpPr/>
          <p:nvPr/>
        </p:nvSpPr>
        <p:spPr>
          <a:xfrm>
            <a:off x="457200" y="4362271"/>
            <a:ext cx="8001000" cy="1200329"/>
          </a:xfrm>
          <a:prstGeom prst="rect">
            <a:avLst/>
          </a:prstGeom>
        </p:spPr>
        <p:txBody>
          <a:bodyPr wrap="square">
            <a:spAutoFit/>
          </a:bodyPr>
          <a:lstStyle/>
          <a:p>
            <a:pPr marL="800100" lvl="1" indent="-342900" algn="l">
              <a:buClr>
                <a:srgbClr val="DD5900"/>
              </a:buClr>
              <a:buFont typeface="+mj-lt"/>
              <a:buAutoNum type="arabicPeriod" startAt="9"/>
            </a:pPr>
            <a:r>
              <a:rPr lang="en-US">
                <a:latin typeface="Segoe"/>
                <a:ea typeface="ＭＳ ゴシック"/>
              </a:rPr>
              <a:t>Insert a </a:t>
            </a:r>
            <a:r>
              <a:rPr lang="en-US" b="1">
                <a:latin typeface="Segoe"/>
                <a:ea typeface="ＭＳ ゴシック"/>
              </a:rPr>
              <a:t>new slide</a:t>
            </a:r>
            <a:r>
              <a:rPr lang="en-US">
                <a:latin typeface="Segoe"/>
                <a:ea typeface="ＭＳ ゴシック"/>
              </a:rPr>
              <a:t> with the Title and Content layout at the end of the presentation, and click to </a:t>
            </a:r>
            <a:r>
              <a:rPr lang="en-US" b="1">
                <a:latin typeface="Segoe"/>
                <a:ea typeface="ＭＳ ゴシック"/>
              </a:rPr>
              <a:t>display</a:t>
            </a:r>
            <a:r>
              <a:rPr lang="en-US">
                <a:latin typeface="Segoe"/>
                <a:ea typeface="ＭＳ ゴシック"/>
              </a:rPr>
              <a:t> the new slide.</a:t>
            </a:r>
          </a:p>
          <a:p>
            <a:pPr marL="800100" lvl="1" indent="-342900" algn="l">
              <a:buClr>
                <a:srgbClr val="DD5900"/>
              </a:buClr>
              <a:buFont typeface="+mj-lt"/>
              <a:buAutoNum type="arabicPeriod" startAt="9"/>
            </a:pPr>
            <a:r>
              <a:rPr lang="en-US">
                <a:latin typeface="Segoe"/>
                <a:ea typeface="ＭＳ ゴシック"/>
              </a:rPr>
              <a:t>On the Insert tab, click </a:t>
            </a:r>
            <a:r>
              <a:rPr lang="en-US" b="1">
                <a:latin typeface="Segoe"/>
                <a:ea typeface="ＭＳ ゴシック"/>
              </a:rPr>
              <a:t>Table</a:t>
            </a:r>
            <a:r>
              <a:rPr lang="en-US">
                <a:latin typeface="Segoe"/>
                <a:ea typeface="ＭＳ ゴシック"/>
              </a:rPr>
              <a:t> to produce the Table menu and grid.</a:t>
            </a:r>
          </a:p>
          <a:p>
            <a:pPr marL="800100" lvl="1" indent="-342900" algn="l">
              <a:buClr>
                <a:srgbClr val="DD5900"/>
              </a:buClr>
              <a:buFont typeface="+mj-lt"/>
              <a:buAutoNum type="arabicPeriod" startAt="9"/>
            </a:pPr>
            <a:endParaRPr lang="en-US">
              <a:latin typeface="Segoe"/>
              <a:ea typeface="ＭＳ ゴシック"/>
            </a:endParaRPr>
          </a:p>
        </p:txBody>
      </p:sp>
    </p:spTree>
    <p:extLst>
      <p:ext uri="{BB962C8B-B14F-4D97-AF65-F5344CB8AC3E}">
        <p14:creationId xmlns:p14="http://schemas.microsoft.com/office/powerpoint/2010/main" val="2342842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Table</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Drag </a:t>
            </a:r>
            <a:r>
              <a:rPr lang="en-US" b="1" i="0" u="none" strike="noStrike" baseline="0" smtClean="0">
                <a:latin typeface="Segoe"/>
                <a:ea typeface="ＭＳ ゴシック"/>
              </a:rPr>
              <a:t>across the grid</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to select a 5×5 block </a:t>
            </a:r>
            <a:br>
              <a:rPr lang="en-US" b="0" i="0" u="none" strike="noStrike" baseline="0" smtClean="0">
                <a:latin typeface="Segoe"/>
                <a:ea typeface="ＭＳ ゴシック"/>
              </a:rPr>
            </a:br>
            <a:r>
              <a:rPr lang="en-US" b="0" i="0" u="none" strike="noStrike" baseline="0" smtClean="0">
                <a:latin typeface="Segoe"/>
                <a:ea typeface="ＭＳ ゴシック"/>
              </a:rPr>
              <a:t>(right), and then </a:t>
            </a:r>
            <a:br>
              <a:rPr lang="en-US" b="0" i="0" u="none" strike="noStrike" baseline="0" smtClean="0">
                <a:latin typeface="Segoe"/>
                <a:ea typeface="ＭＳ ゴシック"/>
              </a:rPr>
            </a:br>
            <a:r>
              <a:rPr lang="en-US" b="0" i="0" u="none" strike="noStrike" baseline="0" smtClean="0">
                <a:latin typeface="Segoe"/>
                <a:ea typeface="ＭＳ ゴシック"/>
              </a:rPr>
              <a:t>release the </a:t>
            </a:r>
            <a:r>
              <a:rPr lang="en-US" b="1" i="0" u="none" strike="noStrike" baseline="0" smtClean="0">
                <a:latin typeface="Segoe"/>
                <a:ea typeface="ＭＳ ゴシック"/>
              </a:rPr>
              <a:t>mouse </a:t>
            </a:r>
            <a:br>
              <a:rPr lang="en-US" b="1" i="0" u="none" strike="noStrike" baseline="0" smtClean="0">
                <a:latin typeface="Segoe"/>
                <a:ea typeface="ＭＳ ゴシック"/>
              </a:rPr>
            </a:br>
            <a:r>
              <a:rPr lang="en-US" b="1" i="0" u="none" strike="noStrike" baseline="0" smtClean="0">
                <a:latin typeface="Segoe"/>
                <a:ea typeface="ＭＳ ゴシック"/>
              </a:rPr>
              <a:t>button</a:t>
            </a:r>
            <a:r>
              <a:rPr lang="en-US" b="0" i="0" u="none" strike="noStrike" baseline="0" smtClean="0">
                <a:latin typeface="Segoe"/>
                <a:ea typeface="ＭＳ ゴシック"/>
              </a:rPr>
              <a:t> to create the </a:t>
            </a:r>
            <a:br>
              <a:rPr lang="en-US" b="0" i="0" u="none" strike="noStrike" baseline="0" smtClean="0">
                <a:latin typeface="Segoe"/>
                <a:ea typeface="ＭＳ ゴシック"/>
              </a:rPr>
            </a:br>
            <a:r>
              <a:rPr lang="en-US" b="0" i="0" u="none" strike="noStrike" baseline="0" smtClean="0">
                <a:latin typeface="Segoe"/>
                <a:ea typeface="ＭＳ ゴシック"/>
              </a:rPr>
              <a:t>table.</a:t>
            </a:r>
          </a:p>
          <a:p>
            <a:pPr lvl="1">
              <a:buFont typeface="+mj-lt"/>
              <a:buAutoNum type="arabicPeriod" startAt="12"/>
            </a:pPr>
            <a:r>
              <a:rPr lang="en-US">
                <a:latin typeface="Segoe"/>
                <a:ea typeface="ＭＳ ゴシック"/>
              </a:rPr>
              <a:t>Delete the </a:t>
            </a:r>
            <a:r>
              <a:rPr lang="en-US" b="1">
                <a:latin typeface="Segoe"/>
                <a:ea typeface="ＭＳ ゴシック"/>
              </a:rPr>
              <a:t>new slide</a:t>
            </a:r>
            <a:r>
              <a:rPr lang="en-US">
                <a:latin typeface="Segoe"/>
                <a:ea typeface="ＭＳ ゴシック"/>
              </a:rPr>
              <a:t> </a:t>
            </a:r>
            <a:br>
              <a:rPr lang="en-US">
                <a:latin typeface="Segoe"/>
                <a:ea typeface="ＭＳ ゴシック"/>
              </a:rPr>
            </a:br>
            <a:r>
              <a:rPr lang="en-US">
                <a:latin typeface="Segoe"/>
                <a:ea typeface="ＭＳ ゴシック"/>
              </a:rPr>
              <a:t>on which you just </a:t>
            </a:r>
            <a:br>
              <a:rPr lang="en-US">
                <a:latin typeface="Segoe"/>
                <a:ea typeface="ＭＳ ゴシック"/>
              </a:rPr>
            </a:br>
            <a:r>
              <a:rPr lang="en-US">
                <a:latin typeface="Segoe"/>
                <a:ea typeface="ＭＳ ゴシック"/>
              </a:rPr>
              <a:t>created the table.</a:t>
            </a:r>
          </a:p>
          <a:p>
            <a:pPr lvl="1">
              <a:buAutoNum type="arabicPeriod" startAt="12"/>
            </a:pPr>
            <a:r>
              <a:rPr lang="en-US">
                <a:latin typeface="Segoe"/>
                <a:ea typeface="ＭＳ ゴシック"/>
              </a:rPr>
              <a:t> </a:t>
            </a:r>
            <a:r>
              <a:rPr lang="en-US" b="1">
                <a:latin typeface="Segoe"/>
                <a:ea typeface="ＭＳ ゴシック"/>
              </a:rPr>
              <a:t>SAVE</a:t>
            </a:r>
            <a:r>
              <a:rPr lang="en-US">
                <a:latin typeface="Segoe"/>
                <a:ea typeface="ＭＳ ゴシック"/>
              </a:rPr>
              <a:t> the presentation.</a:t>
            </a:r>
          </a:p>
          <a:p>
            <a:pPr lvl="0"/>
            <a:r>
              <a:rPr lang="en-US" b="1">
                <a:latin typeface="Segoe"/>
                <a:ea typeface="ＭＳ ゴシック"/>
              </a:rPr>
              <a:t>PAUSE</a:t>
            </a:r>
            <a:r>
              <a:rPr lang="en-US">
                <a:latin typeface="Segoe"/>
                <a:ea typeface="ＭＳ ゴシック"/>
              </a:rPr>
              <a:t>. </a:t>
            </a:r>
            <a:r>
              <a:rPr lang="en-US" b="1">
                <a:latin typeface="Segoe"/>
                <a:ea typeface="ＭＳ ゴシック"/>
              </a:rPr>
              <a:t>LEAVE </a:t>
            </a:r>
            <a:r>
              <a:rPr lang="en-US">
                <a:latin typeface="Segoe"/>
                <a:ea typeface="ＭＳ ゴシック"/>
              </a:rPr>
              <a:t>the </a:t>
            </a:r>
            <a:br>
              <a:rPr lang="en-US">
                <a:latin typeface="Segoe"/>
                <a:ea typeface="ＭＳ ゴシック"/>
              </a:rPr>
            </a:br>
            <a:r>
              <a:rPr lang="en-US">
                <a:latin typeface="Segoe"/>
                <a:ea typeface="ＭＳ ゴシック"/>
              </a:rPr>
              <a:t>presentation open to use </a:t>
            </a:r>
            <a:br>
              <a:rPr lang="en-US">
                <a:latin typeface="Segoe"/>
                <a:ea typeface="ＭＳ ゴシック"/>
              </a:rPr>
            </a:br>
            <a:r>
              <a:rPr lang="en-US">
                <a:latin typeface="Segoe"/>
                <a:ea typeface="ＭＳ ゴシック"/>
              </a:rPr>
              <a:t>in the next exercise.</a:t>
            </a:r>
          </a:p>
          <a:p>
            <a:pPr lvl="1" rtl="0">
              <a:buFont typeface="+mj-lt"/>
              <a:buAutoNum type="arabicPeriod" startAt="11"/>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05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200" y="1600200"/>
            <a:ext cx="4276612" cy="4132618"/>
          </a:xfrm>
          <a:prstGeom prst="rect">
            <a:avLst/>
          </a:prstGeom>
        </p:spPr>
      </p:pic>
    </p:spTree>
    <p:extLst>
      <p:ext uri="{BB962C8B-B14F-4D97-AF65-F5344CB8AC3E}">
        <p14:creationId xmlns:p14="http://schemas.microsoft.com/office/powerpoint/2010/main" val="2869860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a Table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1" i="0" u="none" strike="noStrike" baseline="0" smtClean="0">
                <a:latin typeface="Times"/>
                <a:ea typeface="ＭＳ ゴシック"/>
              </a:rPr>
              <a:t> </a:t>
            </a:r>
            <a:r>
              <a:rPr lang="en-US" b="0" i="0" u="none" strike="noStrike" baseline="0" smtClean="0">
                <a:latin typeface="Segoe"/>
                <a:ea typeface="ＭＳ ゴシック"/>
              </a:rPr>
              <a:t>the </a:t>
            </a:r>
            <a:r>
              <a:rPr lang="en-US" b="1" i="1" u="none" strike="noStrike" baseline="0" smtClean="0">
                <a:latin typeface="Segoe"/>
                <a:ea typeface="ＭＳ ゴシック"/>
              </a:rPr>
              <a:t>ATMs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Insert a </a:t>
            </a:r>
            <a:r>
              <a:rPr lang="en-US" b="1" i="0" u="none" strike="noStrike" baseline="0" smtClean="0">
                <a:latin typeface="Segoe"/>
                <a:ea typeface="ＭＳ ゴシック"/>
              </a:rPr>
              <a:t>new slide</a:t>
            </a:r>
            <a:r>
              <a:rPr lang="en-US" b="0" i="0" u="none" strike="noStrike" baseline="0" smtClean="0">
                <a:latin typeface="Segoe"/>
                <a:ea typeface="ＭＳ ゴシック"/>
              </a:rPr>
              <a:t> at the end of the presentation with the Title Only layout.</a:t>
            </a:r>
          </a:p>
          <a:p>
            <a:pPr lvl="1" rtl="0"/>
            <a:r>
              <a:rPr lang="en-US" b="0" i="0" u="none" strike="noStrike" baseline="0" smtClean="0">
                <a:latin typeface="Segoe"/>
                <a:ea typeface="ＭＳ ゴシック"/>
              </a:rPr>
              <a:t>On the Insert tab, click </a:t>
            </a:r>
            <a:r>
              <a:rPr lang="en-US" b="1" i="0" u="none" strike="noStrike" baseline="0" smtClean="0">
                <a:latin typeface="Segoe"/>
                <a:ea typeface="ＭＳ ゴシック"/>
              </a:rPr>
              <a:t>Table</a:t>
            </a:r>
            <a:r>
              <a:rPr lang="en-US" b="0" i="0" u="none" strike="noStrike" baseline="0" smtClean="0">
                <a:latin typeface="Segoe"/>
                <a:ea typeface="ＭＳ ゴシック"/>
              </a:rPr>
              <a:t> to open the Table menu, and then click </a:t>
            </a:r>
            <a:r>
              <a:rPr lang="en-US" b="1" i="0" u="none" strike="noStrike" baseline="0" smtClean="0">
                <a:latin typeface="Segoe"/>
                <a:ea typeface="ＭＳ ゴシック"/>
              </a:rPr>
              <a:t>Draw Table</a:t>
            </a:r>
            <a:r>
              <a:rPr lang="en-US" b="0" i="0" u="none" strike="noStrike" baseline="0" smtClean="0">
                <a:latin typeface="Segoe"/>
                <a:ea typeface="ＭＳ ゴシック"/>
              </a:rPr>
              <a:t>. The mouse pointer changes to a pencil.</a:t>
            </a:r>
          </a:p>
          <a:p>
            <a:pPr lvl="1" rtl="0"/>
            <a:r>
              <a:rPr lang="en-US" b="0" i="0" u="none" strike="noStrike" baseline="0" smtClean="0">
                <a:latin typeface="Segoe"/>
                <a:ea typeface="ＭＳ ゴシック"/>
              </a:rPr>
              <a:t>Click and drag the </a:t>
            </a:r>
            <a:r>
              <a:rPr lang="en-US" b="1" i="0" u="none" strike="noStrike" baseline="0" smtClean="0">
                <a:latin typeface="Segoe"/>
                <a:ea typeface="ＭＳ ゴシック"/>
              </a:rPr>
              <a:t>mouse pointer</a:t>
            </a:r>
            <a:r>
              <a:rPr lang="en-US" b="0" i="0" u="none" strike="noStrike" baseline="0" smtClean="0">
                <a:latin typeface="Segoe"/>
                <a:ea typeface="ＭＳ ゴシック"/>
              </a:rPr>
              <a:t> to draw a frame approximately </a:t>
            </a:r>
            <a:r>
              <a:rPr lang="en-US" b="1" i="0" u="none" strike="noStrike" baseline="0" smtClean="0">
                <a:latin typeface="Segoe"/>
                <a:ea typeface="ＭＳ ゴシック"/>
              </a:rPr>
              <a:t>3”</a:t>
            </a:r>
            <a:r>
              <a:rPr lang="en-US" b="0" i="0" u="none" strike="noStrike" baseline="0" smtClean="0">
                <a:latin typeface="Segoe"/>
                <a:ea typeface="ＭＳ ゴシック"/>
              </a:rPr>
              <a:t> high and the </a:t>
            </a:r>
            <a:r>
              <a:rPr lang="en-US" b="1" i="0" u="none" strike="noStrike" baseline="0" smtClean="0">
                <a:latin typeface="Segoe"/>
                <a:ea typeface="ＭＳ ゴシック"/>
              </a:rPr>
              <a:t>same width</a:t>
            </a:r>
            <a:r>
              <a:rPr lang="en-US" b="0" i="0" u="none" strike="noStrike" baseline="0" smtClean="0">
                <a:latin typeface="Segoe"/>
                <a:ea typeface="ＭＳ ゴシック"/>
              </a:rPr>
              <a:t> as the slide’s title placeholder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371489096"/>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345</TotalTime>
  <Words>4103</Words>
  <Application>Microsoft Macintosh PowerPoint</Application>
  <PresentationFormat>On-screen Show (4:3)</PresentationFormat>
  <Paragraphs>424</Paragraphs>
  <Slides>58</Slides>
  <Notes>8</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template</vt:lpstr>
      <vt:lpstr>Adding Tables to Slides</vt:lpstr>
      <vt:lpstr>Objectives</vt:lpstr>
      <vt:lpstr>Step by Step: Insert a Table</vt:lpstr>
      <vt:lpstr>Step by Step: Insert a Table</vt:lpstr>
      <vt:lpstr>Step by Step: Insert a Table</vt:lpstr>
      <vt:lpstr>Step by Step: Insert a Table</vt:lpstr>
      <vt:lpstr>Step by Step: Insert a Table</vt:lpstr>
      <vt:lpstr>Step by Step: Insert a Table</vt:lpstr>
      <vt:lpstr>Step by Step: Draw a Table</vt:lpstr>
      <vt:lpstr>Step by Step: Draw a Table</vt:lpstr>
      <vt:lpstr>Step by Step: Draw a Table</vt:lpstr>
      <vt:lpstr>Step by Step: Draw a Table</vt:lpstr>
      <vt:lpstr>Step by Step: Draw a Table</vt:lpstr>
      <vt:lpstr>Step by Step: Insert an Excel Worksheet</vt:lpstr>
      <vt:lpstr>Step by Step: Insert an Excel Worksheet</vt:lpstr>
      <vt:lpstr>Step by Step: Insert an Excel Worksheet</vt:lpstr>
      <vt:lpstr>Step by Step: Insert an Excel Worksheet</vt:lpstr>
      <vt:lpstr>Step by Step: Insert an Excel Worksheet</vt:lpstr>
      <vt:lpstr>Step by Step: Insert an Excel Worksheet</vt:lpstr>
      <vt:lpstr>Step by Step: Add a Row and a Column</vt:lpstr>
      <vt:lpstr>Step by Step: Add a Row and a Column</vt:lpstr>
      <vt:lpstr>Step by Step: Add a Row and a Column</vt:lpstr>
      <vt:lpstr>Step by Step: Delete Rows or Columns</vt:lpstr>
      <vt:lpstr>Step by Step: Delete Rows or Columns</vt:lpstr>
      <vt:lpstr>Step by Step: Move a Column</vt:lpstr>
      <vt:lpstr>Step by Step: Move a Column</vt:lpstr>
      <vt:lpstr>Step by Step: Move a Column</vt:lpstr>
      <vt:lpstr>Step by Step: Resize and Distribute Rows and Columns</vt:lpstr>
      <vt:lpstr>Step by Step: Resize and Distribute Rows and Columns</vt:lpstr>
      <vt:lpstr>Step by Step: Resize and Distribute Rows and Columns</vt:lpstr>
      <vt:lpstr>Step by Step: Resize and Distribute Rows and Columns</vt:lpstr>
      <vt:lpstr>Step by Step: Merge and Split Table Cells</vt:lpstr>
      <vt:lpstr>Step by Step: Merge and Split Table Cells</vt:lpstr>
      <vt:lpstr>Step by Step: Merge and Split Table Cells</vt:lpstr>
      <vt:lpstr>Step by Step: Align and Orient Text in a Table</vt:lpstr>
      <vt:lpstr>Step by Step: Align and Orient Text in a Table</vt:lpstr>
      <vt:lpstr>Step by Step: Align and Orient Text in a Table</vt:lpstr>
      <vt:lpstr>Step by Step: Align and Orient Text in a Table</vt:lpstr>
      <vt:lpstr>Step by Step: Align and Orient Text in a Table</vt:lpstr>
      <vt:lpstr>Step by Step: Apply a Table Style</vt:lpstr>
      <vt:lpstr>Step by Step: Apply a Table Style</vt:lpstr>
      <vt:lpstr>Step by Step: Turn Table Style Options On and Off</vt:lpstr>
      <vt:lpstr>Step by Step: Turn Table Style Options On and Off</vt:lpstr>
      <vt:lpstr>Step by Step: Add Shading to Cells</vt:lpstr>
      <vt:lpstr>Step by Step: Add Shading to Cells</vt:lpstr>
      <vt:lpstr>Step by Step: Add Borders to Table Cells</vt:lpstr>
      <vt:lpstr>Step by Step: Add Borders to Table Cells</vt:lpstr>
      <vt:lpstr>Step by Step: Add Borders to Table Cells</vt:lpstr>
      <vt:lpstr>Step by Step: Add Special Effects to a Table</vt:lpstr>
      <vt:lpstr>Step by Step: Add Special Effects to a Table</vt:lpstr>
      <vt:lpstr>Adding an Image to a Table</vt:lpstr>
      <vt:lpstr>Step by Step: Add an Image to a Table</vt:lpstr>
      <vt:lpstr>Step by Step: Add an Image to a Table</vt:lpstr>
      <vt:lpstr>Step by Step: Add an Image to a Table</vt:lpstr>
      <vt:lpstr>Step by Step: Arrange a Shape and a Table</vt:lpstr>
      <vt:lpstr>Step by Step: Arrange a Shape and a Table</vt:lpstr>
      <vt:lpstr>Step by Step: Arrange a Shape and a Table</vt:lpstr>
      <vt:lpstr>Skill Summary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369</cp:revision>
  <dcterms:created xsi:type="dcterms:W3CDTF">2011-08-08T12:10:51Z</dcterms:created>
  <dcterms:modified xsi:type="dcterms:W3CDTF">2013-08-24T22:10:59Z</dcterms:modified>
</cp:coreProperties>
</file>